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80" r:id="rId2"/>
    <p:sldId id="258" r:id="rId3"/>
    <p:sldId id="295" r:id="rId4"/>
    <p:sldId id="257" r:id="rId5"/>
    <p:sldId id="282" r:id="rId6"/>
    <p:sldId id="281" r:id="rId7"/>
    <p:sldId id="275" r:id="rId8"/>
    <p:sldId id="259" r:id="rId9"/>
    <p:sldId id="271" r:id="rId10"/>
    <p:sldId id="272" r:id="rId11"/>
    <p:sldId id="273" r:id="rId12"/>
    <p:sldId id="286" r:id="rId13"/>
    <p:sldId id="276" r:id="rId14"/>
    <p:sldId id="279" r:id="rId15"/>
    <p:sldId id="269" r:id="rId16"/>
    <p:sldId id="268" r:id="rId17"/>
    <p:sldId id="277" r:id="rId18"/>
    <p:sldId id="264" r:id="rId19"/>
    <p:sldId id="256" r:id="rId20"/>
    <p:sldId id="267" r:id="rId21"/>
    <p:sldId id="283" r:id="rId22"/>
    <p:sldId id="260" r:id="rId23"/>
    <p:sldId id="262" r:id="rId24"/>
    <p:sldId id="261" r:id="rId25"/>
    <p:sldId id="294" r:id="rId26"/>
    <p:sldId id="297" r:id="rId27"/>
    <p:sldId id="284" r:id="rId28"/>
    <p:sldId id="266" r:id="rId29"/>
    <p:sldId id="293" r:id="rId30"/>
    <p:sldId id="263" r:id="rId31"/>
    <p:sldId id="290" r:id="rId32"/>
    <p:sldId id="289" r:id="rId33"/>
    <p:sldId id="291" r:id="rId34"/>
    <p:sldId id="292" r:id="rId35"/>
    <p:sldId id="288" r:id="rId36"/>
    <p:sldId id="287" r:id="rId37"/>
    <p:sldId id="278" r:id="rId38"/>
    <p:sldId id="303" r:id="rId39"/>
    <p:sldId id="298" r:id="rId40"/>
    <p:sldId id="299" r:id="rId41"/>
    <p:sldId id="300" r:id="rId42"/>
    <p:sldId id="301" r:id="rId43"/>
    <p:sldId id="302" r:id="rId44"/>
    <p:sldId id="304" r:id="rId45"/>
    <p:sldId id="26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5755" autoAdjust="0"/>
  </p:normalViewPr>
  <p:slideViewPr>
    <p:cSldViewPr snapToGrid="0" snapToObjects="1">
      <p:cViewPr varScale="1">
        <p:scale>
          <a:sx n="121" d="100"/>
          <a:sy n="121" d="100"/>
        </p:scale>
        <p:origin x="-104" y="-29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1519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C0249-518D-4742-8937-EA40E78DB9AE}" type="datetimeFigureOut">
              <a:rPr lang="en-US" smtClean="0"/>
              <a:t>4/10/22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9B3CF-6845-B24D-A0A4-AA0A560E6F62}" type="slidenum">
              <a:rPr lang="en-US" smtClean="0"/>
              <a:t>‹#›</a:t>
            </a:fld>
            <a:endParaRPr lang="en-US"/>
          </a:p>
        </p:txBody>
      </p:sp>
    </p:spTree>
    <p:extLst>
      <p:ext uri="{BB962C8B-B14F-4D97-AF65-F5344CB8AC3E}">
        <p14:creationId xmlns:p14="http://schemas.microsoft.com/office/powerpoint/2010/main" val="277212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 xmlns:a16="http://schemas.microsoft.com/office/drawing/2014/main" id="{C88DA4C6-AC27-8031-387E-207C2BE1C2DC}"/>
              </a:ext>
            </a:extLst>
          </p:cNvPr>
          <p:cNvSpPr>
            <a:spLocks noGrp="1" noRot="1" noChangeAspect="1" noChangeArrowheads="1" noTextEdit="1"/>
          </p:cNvSpPr>
          <p:nvPr>
            <p:ph type="sldImg"/>
          </p:nvPr>
        </p:nvSpPr>
        <p:spPr>
          <a:ln/>
        </p:spPr>
      </p:sp>
      <p:sp>
        <p:nvSpPr>
          <p:cNvPr id="74754" name="Rectangle 3">
            <a:extLst>
              <a:ext uri="{FF2B5EF4-FFF2-40B4-BE49-F238E27FC236}">
                <a16:creationId xmlns="" xmlns:a16="http://schemas.microsoft.com/office/drawing/2014/main" id="{71443F41-B77F-22C2-85E3-7484FD0F7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800">
              <a:latin typeface="Constantia" panose="02030602050306030303"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D9AFBE-8B27-564B-8E72-EE456C8EFE5D}" type="slidenum">
              <a:rPr lang="en-US" sz="1200"/>
              <a:pPr/>
              <a:t>13</a:t>
            </a:fld>
            <a:endParaRPr lang="en-US" sz="1200"/>
          </a:p>
        </p:txBody>
      </p:sp>
      <p:sp>
        <p:nvSpPr>
          <p:cNvPr id="12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272" y="860374"/>
            <a:ext cx="7772400" cy="1470025"/>
          </a:xfrm>
        </p:spPr>
        <p:txBody>
          <a:bodyPr/>
          <a:lstStyle>
            <a:lvl1pPr>
              <a:defRPr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defRPr>
            </a:lvl1pPr>
          </a:lstStyle>
          <a:p>
            <a:r>
              <a:rPr lang="en-AU" dirty="0"/>
              <a:t>Click to edit Master title style</a:t>
            </a:r>
            <a:endParaRPr lang="en-US" dirty="0"/>
          </a:p>
        </p:txBody>
      </p:sp>
      <p:sp>
        <p:nvSpPr>
          <p:cNvPr id="3" name="Subtitle 2"/>
          <p:cNvSpPr>
            <a:spLocks noGrp="1"/>
          </p:cNvSpPr>
          <p:nvPr>
            <p:ph type="subTitle" idx="1"/>
          </p:nvPr>
        </p:nvSpPr>
        <p:spPr>
          <a:xfrm>
            <a:off x="1262124" y="2627098"/>
            <a:ext cx="6400800" cy="1752600"/>
          </a:xfrm>
        </p:spPr>
        <p:txBody>
          <a:bodyPr/>
          <a:lstStyle>
            <a:lvl1pPr marL="0" indent="0" algn="ctr">
              <a:buNone/>
              <a:defRPr b="1">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p:cNvSpPr>
            <a:spLocks noGrp="1"/>
          </p:cNvSpPr>
          <p:nvPr>
            <p:ph type="dt" sz="half" idx="10"/>
          </p:nvPr>
        </p:nvSpPr>
        <p:spPr/>
        <p:txBody>
          <a:bodyPr/>
          <a:lstStyle/>
          <a:p>
            <a:fld id="{D4E46657-434A-EA4C-922A-F60F7C8057BC}" type="datetimeFigureOut">
              <a:rPr lang="en-US" smtClean="0"/>
              <a:t>4/10/22</a:t>
            </a:fld>
            <a:endParaRPr lang="en-US"/>
          </a:p>
        </p:txBody>
      </p:sp>
      <p:sp>
        <p:nvSpPr>
          <p:cNvPr id="5" name="Footer Placeholder 4"/>
          <p:cNvSpPr>
            <a:spLocks noGrp="1"/>
          </p:cNvSpPr>
          <p:nvPr>
            <p:ph type="ftr" sz="quarter" idx="11"/>
          </p:nvPr>
        </p:nvSpPr>
        <p:spPr/>
        <p:txBody>
          <a:bodyPr/>
          <a:lstStyle/>
          <a:p>
            <a:r>
              <a:rPr lang="en-US" dirty="0"/>
              <a:t>Peter J Faulks</a:t>
            </a:r>
          </a:p>
        </p:txBody>
      </p:sp>
      <p:sp>
        <p:nvSpPr>
          <p:cNvPr id="6" name="Slide Number Placeholder 5"/>
          <p:cNvSpPr>
            <a:spLocks noGrp="1"/>
          </p:cNvSpPr>
          <p:nvPr>
            <p:ph type="sldNum" sz="quarter" idx="12"/>
          </p:nvPr>
        </p:nvSpPr>
        <p:spPr/>
        <p:txBody>
          <a:bodyPr/>
          <a:lstStyle/>
          <a:p>
            <a:r>
              <a:rPr lang="en-US" dirty="0"/>
              <a:t>01</a:t>
            </a:r>
          </a:p>
        </p:txBody>
      </p:sp>
    </p:spTree>
    <p:extLst>
      <p:ext uri="{BB962C8B-B14F-4D97-AF65-F5344CB8AC3E}">
        <p14:creationId xmlns:p14="http://schemas.microsoft.com/office/powerpoint/2010/main" val="310192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4E46657-434A-EA4C-922A-F60F7C8057BC}"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29791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4E46657-434A-EA4C-922A-F60F7C8057BC}"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356180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4E46657-434A-EA4C-922A-F60F7C8057BC}"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110666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4E46657-434A-EA4C-922A-F60F7C8057BC}"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31055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4E46657-434A-EA4C-922A-F60F7C8057BC}"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287811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4E46657-434A-EA4C-922A-F60F7C8057BC}" type="datetimeFigureOut">
              <a:rPr lang="en-US" smtClean="0"/>
              <a:t>4/10/22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323537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4E46657-434A-EA4C-922A-F60F7C8057BC}" type="datetimeFigureOut">
              <a:rPr lang="en-US" smtClean="0"/>
              <a:t>4/10/22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152837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46657-434A-EA4C-922A-F60F7C8057BC}" type="datetimeFigureOut">
              <a:rPr lang="en-US" smtClean="0"/>
              <a:t>4/10/22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302640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4E46657-434A-EA4C-922A-F60F7C8057BC}"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51918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4E46657-434A-EA4C-922A-F60F7C8057BC}"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8A031-1027-F445-B1AB-0947360B3038}" type="slidenum">
              <a:rPr lang="en-US" smtClean="0"/>
              <a:t>‹#›</a:t>
            </a:fld>
            <a:endParaRPr lang="en-US"/>
          </a:p>
        </p:txBody>
      </p:sp>
    </p:spTree>
    <p:extLst>
      <p:ext uri="{BB962C8B-B14F-4D97-AF65-F5344CB8AC3E}">
        <p14:creationId xmlns:p14="http://schemas.microsoft.com/office/powerpoint/2010/main" val="8010290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6657-434A-EA4C-922A-F60F7C8057BC}" type="datetimeFigureOut">
              <a:rPr lang="en-US" smtClean="0"/>
              <a:t>4/10/22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32523"/>
                </a:solidFill>
              </a:defRPr>
            </a:lvl1pPr>
          </a:lstStyle>
          <a:p>
            <a:r>
              <a:rPr lang="en-US" dirty="0"/>
              <a:t>Peter J Faulks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01</a:t>
            </a:r>
          </a:p>
        </p:txBody>
      </p:sp>
    </p:spTree>
    <p:extLst>
      <p:ext uri="{BB962C8B-B14F-4D97-AF65-F5344CB8AC3E}">
        <p14:creationId xmlns:p14="http://schemas.microsoft.com/office/powerpoint/2010/main" val="197080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slide" Target="slide2.xml"/></Relationships>
</file>

<file path=ppt/slides/_rels/slide13.xml.rels><?xml version="1.0" encoding="UTF-8" standalone="yes"?>
<Relationships xmlns="http://schemas.openxmlformats.org/package/2006/relationships"><Relationship Id="rId11" Type="http://schemas.openxmlformats.org/officeDocument/2006/relationships/image" Target="../media/image33.jpeg"/><Relationship Id="rId12"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slide" Target="slide2.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20.png"/><Relationship Id="rId6"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Morse_code" TargetMode="External"/><Relationship Id="rId4" Type="http://schemas.openxmlformats.org/officeDocument/2006/relationships/hyperlink" Target="https://en.wikipedia.org/wiki/Great_Western_Railway" TargetMode="External"/><Relationship Id="rId5" Type="http://schemas.openxmlformats.org/officeDocument/2006/relationships/hyperlink" Target="https://en.wikipedia.org/wiki/Relay" TargetMode="External"/><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Jack_Phillips_(wireless_officer)" TargetMode="External"/><Relationship Id="rId4" Type="http://schemas.openxmlformats.org/officeDocument/2006/relationships/hyperlink" Target="https://en.wikipedia.org/wiki/Harold_Bride" TargetMode="External"/><Relationship Id="rId5" Type="http://schemas.openxmlformats.org/officeDocument/2006/relationships/hyperlink" Target="https://en.wikipedia.org/wiki/White_Star_Line" TargetMode="External"/><Relationship Id="rId6" Type="http://schemas.openxmlformats.org/officeDocument/2006/relationships/hyperlink" Target="https://en.wikipedia.org/wiki/Marconi_International_Marine_Communication_Company" TargetMode="External"/><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hyperlink" Target="https://en.wikipedia.org/wiki/RMS_Titani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Cunard_Line" TargetMode="External"/><Relationship Id="rId4" Type="http://schemas.openxmlformats.org/officeDocument/2006/relationships/image" Target="../media/image44.png"/><Relationship Id="rId5"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hyperlink" Target="https://en.wikipedia.org/wiki/RMS_Carpathi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mnisecu.com/basic-networking/why-we-need-computer-network.php" TargetMode="External"/><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slide" Target="slide2.xml"/><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1" Type="http://schemas.openxmlformats.org/officeDocument/2006/relationships/hyperlink" Target="https://www.computerhope.com/jargon/s/supercom.htm" TargetMode="External"/><Relationship Id="rId12" Type="http://schemas.openxmlformats.org/officeDocument/2006/relationships/hyperlink" Target="https://www.computerhope.com/jargon/r/render-farm.htm" TargetMode="External"/><Relationship Id="rId13" Type="http://schemas.openxmlformats.org/officeDocument/2006/relationships/hyperlink" Target="https://www.computerhope.com/jargon/s/sitelice.htm" TargetMode="External"/><Relationship Id="rId14" Type="http://schemas.openxmlformats.org/officeDocument/2006/relationships/hyperlink" Target="https://www.computerhope.com/jargon/s/software.htm" TargetMode="External"/><Relationship Id="rId15" Type="http://schemas.openxmlformats.org/officeDocument/2006/relationships/image" Target="../media/image8.png"/><Relationship Id="rId16"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hyperlink" Target="https://www.computerhope.com/jargon/d/database.htm" TargetMode="External"/><Relationship Id="rId3" Type="http://schemas.openxmlformats.org/officeDocument/2006/relationships/hyperlink" Target="https://www.computerhope.com/jargon/c/collaboration.htm" TargetMode="External"/><Relationship Id="rId4" Type="http://schemas.openxmlformats.org/officeDocument/2006/relationships/hyperlink" Target="https://www.computerhope.com/jargon/c/chat.htm" TargetMode="External"/><Relationship Id="rId5" Type="http://schemas.openxmlformats.org/officeDocument/2006/relationships/hyperlink" Target="https://www.computerhope.com/jargon/i/im.htm" TargetMode="External"/><Relationship Id="rId6" Type="http://schemas.openxmlformats.org/officeDocument/2006/relationships/hyperlink" Target="https://www.computerhope.com/jargon/e/email.htm" TargetMode="External"/><Relationship Id="rId7" Type="http://schemas.openxmlformats.org/officeDocument/2006/relationships/hyperlink" Target="https://www.computerhope.com/jargon/v/videoconf.htm" TargetMode="External"/><Relationship Id="rId8" Type="http://schemas.openxmlformats.org/officeDocument/2006/relationships/hyperlink" Target="https://www.computerhope.com/jargon/h/hardware.htm" TargetMode="External"/><Relationship Id="rId9" Type="http://schemas.openxmlformats.org/officeDocument/2006/relationships/hyperlink" Target="https://www.computerhope.com/jargon/n/nas.htm" TargetMode="External"/><Relationship Id="rId10" Type="http://schemas.openxmlformats.org/officeDocument/2006/relationships/hyperlink" Target="https://www.computerhope.com/jargon/n/netwprin.ht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8.xml"/><Relationship Id="rId5" Type="http://schemas.openxmlformats.org/officeDocument/2006/relationships/slide" Target="slide9.xml"/><Relationship Id="rId6" Type="http://schemas.openxmlformats.org/officeDocument/2006/relationships/slide" Target="slide10.xml"/><Relationship Id="rId7" Type="http://schemas.openxmlformats.org/officeDocument/2006/relationships/slide" Target="slide11.xml"/><Relationship Id="rId8" Type="http://schemas.openxmlformats.org/officeDocument/2006/relationships/slide" Target="slide16.xml"/><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audio" Target="../media/audio1.bin"/><Relationship Id="rId3" Type="http://schemas.openxmlformats.org/officeDocument/2006/relationships/hyperlink" Target="https://www.computerhope.com/jargon/v/virus.htm" TargetMode="External"/><Relationship Id="rId4" Type="http://schemas.openxmlformats.org/officeDocument/2006/relationships/hyperlink" Target="https://www.computerhope.com/jargon/m/malware.htm" TargetMode="External"/><Relationship Id="rId5" Type="http://schemas.openxmlformats.org/officeDocument/2006/relationships/hyperlink" Target="https://www.computerhope.com/jargon/r/remoacce.htm" TargetMode="External"/><Relationship Id="rId6" Type="http://schemas.openxmlformats.org/officeDocument/2006/relationships/hyperlink" Target="https://www.computerhope.com/jargon/i/internet.htm" TargetMode="External"/><Relationship Id="rId7" Type="http://schemas.openxmlformats.org/officeDocument/2006/relationships/hyperlink" Target="https://www.computerhope.com/jargon/v/vulnera.htm" TargetMode="External"/><Relationship Id="rId8" Type="http://schemas.openxmlformats.org/officeDocument/2006/relationships/slide" Target="slide2.xml"/><Relationship Id="rId9" Type="http://schemas.openxmlformats.org/officeDocument/2006/relationships/image" Target="../media/image50.png"/><Relationship Id="rId10"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3.png"/><Relationship Id="rId8" Type="http://schemas.openxmlformats.org/officeDocument/2006/relationships/image" Target="../media/image16.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slide" Target="slide2.xml"/><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hyperlink" Target="https://www.techtarget.com/searchnetworking/definition/8023" TargetMode="External"/><Relationship Id="rId5" Type="http://schemas.openxmlformats.org/officeDocument/2006/relationships/image" Target="../media/image64.png"/><Relationship Id="rId6"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3.jpe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16.png"/><Relationship Id="rId8"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slide" Target="slide2.xml"/></Relationships>
</file>

<file path=ppt/slides/_rels/slide25.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76.png"/><Relationship Id="rId13" Type="http://schemas.openxmlformats.org/officeDocument/2006/relationships/image" Target="../media/image77.png"/><Relationship Id="rId14" Type="http://schemas.openxmlformats.org/officeDocument/2006/relationships/slide" Target="slide2.xml"/><Relationship Id="rId1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69.jpeg"/><Relationship Id="rId3" Type="http://schemas.openxmlformats.org/officeDocument/2006/relationships/image" Target="../media/image52.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55.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jpg"/><Relationship Id="rId10"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11.png"/><Relationship Id="rId5" Type="http://schemas.openxmlformats.org/officeDocument/2006/relationships/image" Target="../media/image79.png"/><Relationship Id="rId6" Type="http://schemas.openxmlformats.org/officeDocument/2006/relationships/image" Target="../media/image53.png"/><Relationship Id="rId7" Type="http://schemas.openxmlformats.org/officeDocument/2006/relationships/image" Target="../media/image16.png"/><Relationship Id="rId8" Type="http://schemas.openxmlformats.org/officeDocument/2006/relationships/slide" Target="slide2.xml"/><Relationship Id="rId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10.png"/><Relationship Id="rId5" Type="http://schemas.openxmlformats.org/officeDocument/2006/relationships/slide" Target="slide2.xml"/><Relationship Id="rId6" Type="http://schemas.openxmlformats.org/officeDocument/2006/relationships/image" Target="../media/image81.png"/><Relationship Id="rId7"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1.png"/><Relationship Id="rId5"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hyperlink" Target="https://mobilenetworkguide.com.au/mobile_base_station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slide" Target="slide2.xml"/><Relationship Id="rId6" Type="http://schemas.openxmlformats.org/officeDocument/2006/relationships/image" Target="../media/image87.png"/><Relationship Id="rId7"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65.png"/><Relationship Id="rId7" Type="http://schemas.openxmlformats.org/officeDocument/2006/relationships/image" Target="../media/image89.png"/><Relationship Id="rId1" Type="http://schemas.openxmlformats.org/officeDocument/2006/relationships/slideLayout" Target="../slideLayouts/slideLayout1.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90.png"/><Relationship Id="rId5" Type="http://schemas.openxmlformats.org/officeDocument/2006/relationships/image" Target="../media/image49.png"/><Relationship Id="rId6" Type="http://schemas.openxmlformats.org/officeDocument/2006/relationships/image" Target="../media/image75.png"/><Relationship Id="rId7"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92.jpg"/><Relationship Id="rId5" Type="http://schemas.openxmlformats.org/officeDocument/2006/relationships/image" Target="../media/image93.png"/><Relationship Id="rId6" Type="http://schemas.openxmlformats.org/officeDocument/2006/relationships/image" Target="../media/image94.png"/><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slide" Target="slide2.xml"/><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slide" Target="slide2.xml"/><Relationship Id="rId5"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hyperlink" Target="https://theapplemuseum.org/html/main/x-mac-128k.html" TargetMode="External"/><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slide" Target="slide2.xml"/><Relationship Id="rId5" Type="http://schemas.openxmlformats.org/officeDocument/2006/relationships/image" Target="../media/image98.png"/><Relationship Id="rId6"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slide" Target="slide2.xml"/><Relationship Id="rId13"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97.png"/><Relationship Id="rId3" Type="http://schemas.openxmlformats.org/officeDocument/2006/relationships/image" Target="../media/image67.png"/><Relationship Id="rId4" Type="http://schemas.openxmlformats.org/officeDocument/2006/relationships/image" Target="../media/image48.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98.png"/><Relationship Id="rId5"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hyperlink" Target="https://www.javatpoint.com/types-of-computer-network" TargetMode="External"/><Relationship Id="rId4" Type="http://schemas.openxmlformats.org/officeDocument/2006/relationships/hyperlink" Target="https://theapplemuseum.org/html/main/x-mac-128k.html" TargetMode="External"/><Relationship Id="rId5" Type="http://schemas.openxmlformats.org/officeDocument/2006/relationships/hyperlink" Target="https://www.computerhope.com/jargon/n/network.htm" TargetMode="External"/><Relationship Id="rId6" Type="http://schemas.openxmlformats.org/officeDocument/2006/relationships/hyperlink" Target="https://data-flair.training/blogs/types-of-computer-networks/" TargetMode="External"/><Relationship Id="rId7" Type="http://schemas.openxmlformats.org/officeDocument/2006/relationships/hyperlink" Target="https://www.techtarget.com/searchnetworking/definition/Ethernet" TargetMode="External"/><Relationship Id="rId8" Type="http://schemas.openxmlformats.org/officeDocument/2006/relationships/slide" Target="slide45.xml"/><Relationship Id="rId9"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hyperlink" Target="https://www.omnisecu.com/basic-networking/why-we-need-computer-network.php"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slide" Target="slide2.xml"/><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g"/><Relationship Id="rId10"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1.wdp"/><Relationship Id="rId5" Type="http://schemas.microsoft.com/office/2007/relationships/hdphoto" Target="../media/hdphoto2.wdp"/><Relationship Id="rId6" Type="http://schemas.microsoft.com/office/2007/relationships/hdphoto" Target="../media/hdphoto3.wdp"/><Relationship Id="rId7" Type="http://schemas.openxmlformats.org/officeDocument/2006/relationships/image" Target="../media/image23.png"/><Relationship Id="rId8" Type="http://schemas.openxmlformats.org/officeDocument/2006/relationships/image" Target="../media/image16.png"/><Relationship Id="rId9"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 xmlns:a16="http://schemas.microsoft.com/office/drawing/2014/main" id="{40901216-3C81-3B30-F9B1-336704D8B9F6}"/>
              </a:ext>
            </a:extLst>
          </p:cNvPr>
          <p:cNvSpPr>
            <a:spLocks noChangeAspect="1"/>
          </p:cNvSpPr>
          <p:nvPr/>
        </p:nvSpPr>
        <p:spPr>
          <a:xfrm>
            <a:off x="3500438" y="1785938"/>
            <a:ext cx="2000250" cy="170021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t>About</a:t>
            </a:r>
            <a:endParaRPr lang="en-US" sz="1400" dirty="0"/>
          </a:p>
          <a:p>
            <a:pPr algn="ctr">
              <a:defRPr/>
            </a:pPr>
            <a:endParaRPr lang="en-US" sz="1400" dirty="0"/>
          </a:p>
          <a:p>
            <a:pPr algn="ctr">
              <a:defRPr/>
            </a:pPr>
            <a:r>
              <a:rPr lang="en-US" sz="1200" dirty="0" smtClean="0">
                <a:solidFill>
                  <a:schemeClr val="bg2">
                    <a:lumMod val="50000"/>
                  </a:schemeClr>
                </a:solidFill>
              </a:rPr>
              <a:t>Peter J Faulks</a:t>
            </a:r>
            <a:endParaRPr lang="en-US" sz="1200" dirty="0">
              <a:solidFill>
                <a:schemeClr val="bg2">
                  <a:lumMod val="50000"/>
                </a:schemeClr>
              </a:solidFill>
            </a:endParaRPr>
          </a:p>
          <a:p>
            <a:pPr algn="ctr">
              <a:defRPr/>
            </a:pPr>
            <a:endParaRPr lang="en-US" sz="1200" dirty="0">
              <a:solidFill>
                <a:schemeClr val="bg2">
                  <a:lumMod val="50000"/>
                </a:schemeClr>
              </a:solidFill>
            </a:endParaRPr>
          </a:p>
          <a:p>
            <a:pPr algn="ctr">
              <a:defRPr/>
            </a:pPr>
            <a:r>
              <a:rPr lang="en-US" sz="1400" dirty="0" smtClean="0"/>
              <a:t>Networks</a:t>
            </a:r>
            <a:endParaRPr lang="en-US" sz="1400" dirty="0"/>
          </a:p>
        </p:txBody>
      </p:sp>
      <p:grpSp>
        <p:nvGrpSpPr>
          <p:cNvPr id="2" name="Group 17">
            <a:extLst>
              <a:ext uri="{FF2B5EF4-FFF2-40B4-BE49-F238E27FC236}">
                <a16:creationId xmlns="" xmlns:a16="http://schemas.microsoft.com/office/drawing/2014/main" id="{A1BE4B8D-D75E-FA7B-BE49-485EAEBB4215}"/>
              </a:ext>
            </a:extLst>
          </p:cNvPr>
          <p:cNvGrpSpPr>
            <a:grpSpLocks noChangeAspect="1"/>
          </p:cNvGrpSpPr>
          <p:nvPr/>
        </p:nvGrpSpPr>
        <p:grpSpPr bwMode="auto">
          <a:xfrm>
            <a:off x="4893470" y="928688"/>
            <a:ext cx="2450306" cy="4741862"/>
            <a:chOff x="3795643" y="810188"/>
            <a:chExt cx="3062357" cy="7905216"/>
          </a:xfrm>
        </p:grpSpPr>
        <p:sp>
          <p:nvSpPr>
            <p:cNvPr id="7" name="Hexagon 6">
              <a:extLst>
                <a:ext uri="{FF2B5EF4-FFF2-40B4-BE49-F238E27FC236}">
                  <a16:creationId xmlns="" xmlns:a16="http://schemas.microsoft.com/office/drawing/2014/main" id="{C0211810-A356-21B0-B7E0-B52CACC0E574}"/>
                </a:ext>
              </a:extLst>
            </p:cNvPr>
            <p:cNvSpPr/>
            <p:nvPr/>
          </p:nvSpPr>
          <p:spPr>
            <a:xfrm>
              <a:off x="4143841" y="5928598"/>
              <a:ext cx="2437386" cy="27868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a:extLst>
                <a:ext uri="{FF2B5EF4-FFF2-40B4-BE49-F238E27FC236}">
                  <a16:creationId xmlns="" xmlns:a16="http://schemas.microsoft.com/office/drawing/2014/main" id="{3B9D4787-5519-580B-9A95-D2FACF04A649}"/>
                </a:ext>
              </a:extLst>
            </p:cNvPr>
            <p:cNvSpPr/>
            <p:nvPr/>
          </p:nvSpPr>
          <p:spPr>
            <a:xfrm>
              <a:off x="3795643" y="3186781"/>
              <a:ext cx="3062357" cy="30514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12">
              <a:extLst>
                <a:ext uri="{FF2B5EF4-FFF2-40B4-BE49-F238E27FC236}">
                  <a16:creationId xmlns="" xmlns:a16="http://schemas.microsoft.com/office/drawing/2014/main" id="{88E5838E-0594-B0AE-C275-394ABA8A4758}"/>
                </a:ext>
              </a:extLst>
            </p:cNvPr>
            <p:cNvSpPr/>
            <p:nvPr/>
          </p:nvSpPr>
          <p:spPr>
            <a:xfrm>
              <a:off x="4130516" y="810188"/>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solidFill>
                    <a:srgbClr val="FFC000"/>
                  </a:solidFill>
                  <a:effectLst>
                    <a:outerShdw blurRad="38100" dist="38100" dir="2700000" algn="tl">
                      <a:srgbClr val="FFFFFF"/>
                    </a:outerShdw>
                  </a:effectLst>
                  <a:latin typeface="Book Antiqua" panose="02040602050305030304" pitchFamily="18" charset="0"/>
                </a:rPr>
                <a:t>Personal Area Networks</a:t>
              </a:r>
            </a:p>
          </p:txBody>
        </p:sp>
      </p:grpSp>
      <p:grpSp>
        <p:nvGrpSpPr>
          <p:cNvPr id="3" name="Group 18">
            <a:extLst>
              <a:ext uri="{FF2B5EF4-FFF2-40B4-BE49-F238E27FC236}">
                <a16:creationId xmlns="" xmlns:a16="http://schemas.microsoft.com/office/drawing/2014/main" id="{5497AB3E-C28C-0BF2-66B7-563DBB3A56E9}"/>
              </a:ext>
            </a:extLst>
          </p:cNvPr>
          <p:cNvGrpSpPr>
            <a:grpSpLocks/>
          </p:cNvGrpSpPr>
          <p:nvPr/>
        </p:nvGrpSpPr>
        <p:grpSpPr bwMode="auto">
          <a:xfrm>
            <a:off x="1518047" y="928690"/>
            <a:ext cx="3062288" cy="5983287"/>
            <a:chOff x="3795643" y="738162"/>
            <a:chExt cx="3062357" cy="7977242"/>
          </a:xfrm>
        </p:grpSpPr>
        <p:sp>
          <p:nvSpPr>
            <p:cNvPr id="20" name="Hexagon 19">
              <a:extLst>
                <a:ext uri="{FF2B5EF4-FFF2-40B4-BE49-F238E27FC236}">
                  <a16:creationId xmlns="" xmlns:a16="http://schemas.microsoft.com/office/drawing/2014/main" id="{169B6D1E-B7C9-3C8A-7096-0DA6B3B335AD}"/>
                </a:ext>
              </a:extLst>
            </p:cNvPr>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a:extLst>
                <a:ext uri="{FF2B5EF4-FFF2-40B4-BE49-F238E27FC236}">
                  <a16:creationId xmlns="" xmlns:a16="http://schemas.microsoft.com/office/drawing/2014/main" id="{84589EA9-ED03-CBE3-C162-11DDD5CCA9A2}"/>
                </a:ext>
              </a:extLst>
            </p:cNvPr>
            <p:cNvSpPr/>
            <p:nvPr/>
          </p:nvSpPr>
          <p:spPr>
            <a:xfrm>
              <a:off x="3795643" y="3184883"/>
              <a:ext cx="3062357" cy="30541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Hexagon 21">
              <a:extLst>
                <a:ext uri="{FF2B5EF4-FFF2-40B4-BE49-F238E27FC236}">
                  <a16:creationId xmlns="" xmlns:a16="http://schemas.microsoft.com/office/drawing/2014/main" id="{837322B3-0321-A961-EAC5-B1CD95E7A832}"/>
                </a:ext>
              </a:extLst>
            </p:cNvPr>
            <p:cNvSpPr>
              <a:spLocks noChangeAspect="1"/>
            </p:cNvSpPr>
            <p:nvPr/>
          </p:nvSpPr>
          <p:spPr>
            <a:xfrm>
              <a:off x="4143382" y="738162"/>
              <a:ext cx="1950239" cy="222886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Local</a:t>
              </a:r>
            </a:p>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Area Networks</a:t>
              </a:r>
            </a:p>
          </p:txBody>
        </p:sp>
      </p:grpSp>
      <p:grpSp>
        <p:nvGrpSpPr>
          <p:cNvPr id="5" name="Group 22">
            <a:extLst>
              <a:ext uri="{FF2B5EF4-FFF2-40B4-BE49-F238E27FC236}">
                <a16:creationId xmlns="" xmlns:a16="http://schemas.microsoft.com/office/drawing/2014/main" id="{BEDC2C26-D08B-EF28-86BB-DCE3868F7DE7}"/>
              </a:ext>
            </a:extLst>
          </p:cNvPr>
          <p:cNvGrpSpPr>
            <a:grpSpLocks noChangeAspect="1"/>
          </p:cNvGrpSpPr>
          <p:nvPr/>
        </p:nvGrpSpPr>
        <p:grpSpPr bwMode="auto">
          <a:xfrm>
            <a:off x="4893470" y="2571750"/>
            <a:ext cx="2450306" cy="4929188"/>
            <a:chOff x="3795643" y="500522"/>
            <a:chExt cx="3062357" cy="8214882"/>
          </a:xfrm>
        </p:grpSpPr>
        <p:sp>
          <p:nvSpPr>
            <p:cNvPr id="24" name="Hexagon 23">
              <a:extLst>
                <a:ext uri="{FF2B5EF4-FFF2-40B4-BE49-F238E27FC236}">
                  <a16:creationId xmlns="" xmlns:a16="http://schemas.microsoft.com/office/drawing/2014/main" id="{83C3E2F5-E810-EBCA-0DCF-AF49943D2C74}"/>
                </a:ext>
              </a:extLst>
            </p:cNvPr>
            <p:cNvSpPr/>
            <p:nvPr/>
          </p:nvSpPr>
          <p:spPr>
            <a:xfrm>
              <a:off x="4143841" y="5929487"/>
              <a:ext cx="2437386" cy="2785917"/>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a:extLst>
                <a:ext uri="{FF2B5EF4-FFF2-40B4-BE49-F238E27FC236}">
                  <a16:creationId xmlns="" xmlns:a16="http://schemas.microsoft.com/office/drawing/2014/main" id="{D4B232C9-7EE8-6C66-A44B-6285D4996554}"/>
                </a:ext>
              </a:extLst>
            </p:cNvPr>
            <p:cNvSpPr/>
            <p:nvPr/>
          </p:nvSpPr>
          <p:spPr>
            <a:xfrm>
              <a:off x="3795643" y="3185903"/>
              <a:ext cx="3062357" cy="305313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Hexagon 25">
              <a:extLst>
                <a:ext uri="{FF2B5EF4-FFF2-40B4-BE49-F238E27FC236}">
                  <a16:creationId xmlns="" xmlns:a16="http://schemas.microsoft.com/office/drawing/2014/main" id="{C2E06178-919B-63C2-C890-F4909B0BE2E0}"/>
                </a:ext>
              </a:extLst>
            </p:cNvPr>
            <p:cNvSpPr/>
            <p:nvPr/>
          </p:nvSpPr>
          <p:spPr>
            <a:xfrm>
              <a:off x="4152833" y="500522"/>
              <a:ext cx="2437798" cy="2786081"/>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Municipal Area Networks</a:t>
              </a:r>
            </a:p>
          </p:txBody>
        </p:sp>
      </p:grpSp>
      <p:grpSp>
        <p:nvGrpSpPr>
          <p:cNvPr id="6" name="Group 26">
            <a:extLst>
              <a:ext uri="{FF2B5EF4-FFF2-40B4-BE49-F238E27FC236}">
                <a16:creationId xmlns="" xmlns:a16="http://schemas.microsoft.com/office/drawing/2014/main" id="{A973C435-2A81-97F5-5FC3-3776FB867BB2}"/>
              </a:ext>
            </a:extLst>
          </p:cNvPr>
          <p:cNvGrpSpPr>
            <a:grpSpLocks noChangeAspect="1"/>
          </p:cNvGrpSpPr>
          <p:nvPr/>
        </p:nvGrpSpPr>
        <p:grpSpPr bwMode="auto">
          <a:xfrm>
            <a:off x="1625205" y="2571752"/>
            <a:ext cx="2450306" cy="4829175"/>
            <a:chOff x="3795643" y="666745"/>
            <a:chExt cx="3062357" cy="8048659"/>
          </a:xfrm>
        </p:grpSpPr>
        <p:sp>
          <p:nvSpPr>
            <p:cNvPr id="28" name="Hexagon 27">
              <a:extLst>
                <a:ext uri="{FF2B5EF4-FFF2-40B4-BE49-F238E27FC236}">
                  <a16:creationId xmlns="" xmlns:a16="http://schemas.microsoft.com/office/drawing/2014/main" id="{836221C2-C312-8E83-BC2C-F9202582C823}"/>
                </a:ext>
              </a:extLst>
            </p:cNvPr>
            <p:cNvSpPr/>
            <p:nvPr/>
          </p:nvSpPr>
          <p:spPr>
            <a:xfrm>
              <a:off x="4143841" y="5929331"/>
              <a:ext cx="2437386" cy="27860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a:extLst>
                <a:ext uri="{FF2B5EF4-FFF2-40B4-BE49-F238E27FC236}">
                  <a16:creationId xmlns="" xmlns:a16="http://schemas.microsoft.com/office/drawing/2014/main" id="{D0FF3A10-D782-17C7-6255-F6C7534E914C}"/>
                </a:ext>
              </a:extLst>
            </p:cNvPr>
            <p:cNvSpPr/>
            <p:nvPr/>
          </p:nvSpPr>
          <p:spPr>
            <a:xfrm>
              <a:off x="3795643" y="3185589"/>
              <a:ext cx="3062357" cy="305330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Hexagon 29">
              <a:extLst>
                <a:ext uri="{FF2B5EF4-FFF2-40B4-BE49-F238E27FC236}">
                  <a16:creationId xmlns="" xmlns:a16="http://schemas.microsoft.com/office/drawing/2014/main" id="{781EC377-C166-3BEC-A316-6BA977DF9132}"/>
                </a:ext>
              </a:extLst>
            </p:cNvPr>
            <p:cNvSpPr/>
            <p:nvPr/>
          </p:nvSpPr>
          <p:spPr>
            <a:xfrm>
              <a:off x="4130516" y="666745"/>
              <a:ext cx="2437798" cy="2786083"/>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Wide Area Networks</a:t>
              </a:r>
            </a:p>
          </p:txBody>
        </p:sp>
      </p:grpSp>
      <p:grpSp>
        <p:nvGrpSpPr>
          <p:cNvPr id="8" name="Group 30">
            <a:extLst>
              <a:ext uri="{FF2B5EF4-FFF2-40B4-BE49-F238E27FC236}">
                <a16:creationId xmlns="" xmlns:a16="http://schemas.microsoft.com/office/drawing/2014/main" id="{EF5FBDB4-77FD-B3CF-F2BB-B43162DFC46A}"/>
              </a:ext>
            </a:extLst>
          </p:cNvPr>
          <p:cNvGrpSpPr>
            <a:grpSpLocks noChangeAspect="1"/>
          </p:cNvGrpSpPr>
          <p:nvPr/>
        </p:nvGrpSpPr>
        <p:grpSpPr bwMode="auto">
          <a:xfrm>
            <a:off x="3178969" y="3429000"/>
            <a:ext cx="2571750" cy="5024438"/>
            <a:chOff x="3795643" y="738161"/>
            <a:chExt cx="3062357" cy="7977243"/>
          </a:xfrm>
        </p:grpSpPr>
        <p:sp>
          <p:nvSpPr>
            <p:cNvPr id="32" name="Hexagon 31">
              <a:extLst>
                <a:ext uri="{FF2B5EF4-FFF2-40B4-BE49-F238E27FC236}">
                  <a16:creationId xmlns="" xmlns:a16="http://schemas.microsoft.com/office/drawing/2014/main" id="{DE1670E4-CF9F-8DEF-8267-86691B8E3DAF}"/>
                </a:ext>
              </a:extLst>
            </p:cNvPr>
            <p:cNvSpPr/>
            <p:nvPr/>
          </p:nvSpPr>
          <p:spPr>
            <a:xfrm>
              <a:off x="4142994" y="5930300"/>
              <a:ext cx="2438544" cy="278510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a:extLst>
                <a:ext uri="{FF2B5EF4-FFF2-40B4-BE49-F238E27FC236}">
                  <a16:creationId xmlns="" xmlns:a16="http://schemas.microsoft.com/office/drawing/2014/main" id="{16D5EB02-D28B-3546-928D-3B522C5FF878}"/>
                </a:ext>
              </a:extLst>
            </p:cNvPr>
            <p:cNvSpPr/>
            <p:nvPr/>
          </p:nvSpPr>
          <p:spPr>
            <a:xfrm>
              <a:off x="3795643" y="3185524"/>
              <a:ext cx="3062357" cy="305227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Hexagon 33">
              <a:extLst>
                <a:ext uri="{FF2B5EF4-FFF2-40B4-BE49-F238E27FC236}">
                  <a16:creationId xmlns="" xmlns:a16="http://schemas.microsoft.com/office/drawing/2014/main" id="{46A906AB-5DBF-6D69-926C-B1E035165921}"/>
                </a:ext>
              </a:extLst>
            </p:cNvPr>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Computer Hardware</a:t>
              </a:r>
            </a:p>
          </p:txBody>
        </p:sp>
      </p:grpSp>
      <p:grpSp>
        <p:nvGrpSpPr>
          <p:cNvPr id="15367" name="Group 26">
            <a:extLst>
              <a:ext uri="{FF2B5EF4-FFF2-40B4-BE49-F238E27FC236}">
                <a16:creationId xmlns="" xmlns:a16="http://schemas.microsoft.com/office/drawing/2014/main" id="{5B0B1E27-B165-0C89-D7CB-973BE89276BC}"/>
              </a:ext>
            </a:extLst>
          </p:cNvPr>
          <p:cNvGrpSpPr>
            <a:grpSpLocks/>
          </p:cNvGrpSpPr>
          <p:nvPr/>
        </p:nvGrpSpPr>
        <p:grpSpPr bwMode="auto">
          <a:xfrm>
            <a:off x="3224212" y="1584325"/>
            <a:ext cx="3062288" cy="4148138"/>
            <a:chOff x="2081155" y="2113340"/>
            <a:chExt cx="3062357" cy="5530494"/>
          </a:xfrm>
        </p:grpSpPr>
        <p:sp>
          <p:nvSpPr>
            <p:cNvPr id="31" name="Hexagon 30">
              <a:extLst>
                <a:ext uri="{FF2B5EF4-FFF2-40B4-BE49-F238E27FC236}">
                  <a16:creationId xmlns="" xmlns:a16="http://schemas.microsoft.com/office/drawing/2014/main" id="{1D334FD2-8638-17AB-894C-158D269CA503}"/>
                </a:ext>
              </a:extLst>
            </p:cNvPr>
            <p:cNvSpPr/>
            <p:nvPr/>
          </p:nvSpPr>
          <p:spPr>
            <a:xfrm>
              <a:off x="2428825" y="4858480"/>
              <a:ext cx="2438455" cy="27853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5" name="Hexagon 34">
              <a:extLst>
                <a:ext uri="{FF2B5EF4-FFF2-40B4-BE49-F238E27FC236}">
                  <a16:creationId xmlns="" xmlns:a16="http://schemas.microsoft.com/office/drawing/2014/main" id="{BABFB17D-6451-E8BE-9708-921CBC2A453C}"/>
                </a:ext>
              </a:extLst>
            </p:cNvPr>
            <p:cNvSpPr/>
            <p:nvPr/>
          </p:nvSpPr>
          <p:spPr>
            <a:xfrm>
              <a:off x="2081155" y="2113340"/>
              <a:ext cx="3062357" cy="30541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0" name="Group 39">
            <a:extLst>
              <a:ext uri="{FF2B5EF4-FFF2-40B4-BE49-F238E27FC236}">
                <a16:creationId xmlns="" xmlns:a16="http://schemas.microsoft.com/office/drawing/2014/main" id="{3A6A32F7-5E77-1D87-0642-0870E337E534}"/>
              </a:ext>
            </a:extLst>
          </p:cNvPr>
          <p:cNvGrpSpPr>
            <a:grpSpLocks noChangeAspect="1"/>
          </p:cNvGrpSpPr>
          <p:nvPr/>
        </p:nvGrpSpPr>
        <p:grpSpPr bwMode="auto">
          <a:xfrm>
            <a:off x="4786314" y="2330450"/>
            <a:ext cx="2570560" cy="3170238"/>
            <a:chOff x="1857364" y="2660082"/>
            <a:chExt cx="3062357" cy="5531443"/>
          </a:xfrm>
        </p:grpSpPr>
        <p:sp>
          <p:nvSpPr>
            <p:cNvPr id="41" name="Hexagon 40">
              <a:extLst>
                <a:ext uri="{FF2B5EF4-FFF2-40B4-BE49-F238E27FC236}">
                  <a16:creationId xmlns="" xmlns:a16="http://schemas.microsoft.com/office/drawing/2014/main" id="{D15B2F79-F707-8471-A187-5BEBB3E7962A}"/>
                </a:ext>
              </a:extLst>
            </p:cNvPr>
            <p:cNvSpPr/>
            <p:nvPr/>
          </p:nvSpPr>
          <p:spPr>
            <a:xfrm>
              <a:off x="2204876" y="5405030"/>
              <a:ext cx="2438254" cy="278649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2" name="Hexagon 41">
              <a:extLst>
                <a:ext uri="{FF2B5EF4-FFF2-40B4-BE49-F238E27FC236}">
                  <a16:creationId xmlns="" xmlns:a16="http://schemas.microsoft.com/office/drawing/2014/main" id="{C72D7267-3CD4-42E1-4FE5-29612B1ADC0E}"/>
                </a:ext>
              </a:extLst>
            </p:cNvPr>
            <p:cNvSpPr/>
            <p:nvPr/>
          </p:nvSpPr>
          <p:spPr>
            <a:xfrm>
              <a:off x="1857364" y="2660082"/>
              <a:ext cx="3062357" cy="305517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2" name="Group 43">
            <a:extLst>
              <a:ext uri="{FF2B5EF4-FFF2-40B4-BE49-F238E27FC236}">
                <a16:creationId xmlns="" xmlns:a16="http://schemas.microsoft.com/office/drawing/2014/main" id="{6939ADF5-52D0-0627-9C59-BB22FAF3E897}"/>
              </a:ext>
            </a:extLst>
          </p:cNvPr>
          <p:cNvGrpSpPr>
            <a:grpSpLocks noChangeAspect="1"/>
          </p:cNvGrpSpPr>
          <p:nvPr/>
        </p:nvGrpSpPr>
        <p:grpSpPr bwMode="auto">
          <a:xfrm>
            <a:off x="1464470" y="2533650"/>
            <a:ext cx="2678906" cy="3627438"/>
            <a:chOff x="1857364" y="2661184"/>
            <a:chExt cx="3062357" cy="5530341"/>
          </a:xfrm>
        </p:grpSpPr>
        <p:sp>
          <p:nvSpPr>
            <p:cNvPr id="45" name="Hexagon 44">
              <a:extLst>
                <a:ext uri="{FF2B5EF4-FFF2-40B4-BE49-F238E27FC236}">
                  <a16:creationId xmlns="" xmlns:a16="http://schemas.microsoft.com/office/drawing/2014/main" id="{B16EC5B6-6E4D-A2EB-ED8D-6FB72C97BB30}"/>
                </a:ext>
              </a:extLst>
            </p:cNvPr>
            <p:cNvSpPr/>
            <p:nvPr/>
          </p:nvSpPr>
          <p:spPr>
            <a:xfrm>
              <a:off x="2204432" y="5405782"/>
              <a:ext cx="2438997" cy="278574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6" name="Hexagon 45">
              <a:extLst>
                <a:ext uri="{FF2B5EF4-FFF2-40B4-BE49-F238E27FC236}">
                  <a16:creationId xmlns="" xmlns:a16="http://schemas.microsoft.com/office/drawing/2014/main" id="{8E832FC6-7393-30AF-54C8-299504068D8E}"/>
                </a:ext>
              </a:extLst>
            </p:cNvPr>
            <p:cNvSpPr/>
            <p:nvPr/>
          </p:nvSpPr>
          <p:spPr>
            <a:xfrm>
              <a:off x="1857364" y="2661184"/>
              <a:ext cx="3062357" cy="305439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4" name="Group 47">
            <a:extLst>
              <a:ext uri="{FF2B5EF4-FFF2-40B4-BE49-F238E27FC236}">
                <a16:creationId xmlns="" xmlns:a16="http://schemas.microsoft.com/office/drawing/2014/main" id="{84A7FDB0-A99F-13D1-82FF-47003EDFB929}"/>
              </a:ext>
            </a:extLst>
          </p:cNvPr>
          <p:cNvGrpSpPr>
            <a:grpSpLocks noChangeAspect="1"/>
          </p:cNvGrpSpPr>
          <p:nvPr/>
        </p:nvGrpSpPr>
        <p:grpSpPr bwMode="auto">
          <a:xfrm>
            <a:off x="1625205" y="4040190"/>
            <a:ext cx="2450306" cy="3317875"/>
            <a:chOff x="1857364" y="2661695"/>
            <a:chExt cx="3062357" cy="5529830"/>
          </a:xfrm>
        </p:grpSpPr>
        <p:sp>
          <p:nvSpPr>
            <p:cNvPr id="49" name="Hexagon 48">
              <a:extLst>
                <a:ext uri="{FF2B5EF4-FFF2-40B4-BE49-F238E27FC236}">
                  <a16:creationId xmlns="" xmlns:a16="http://schemas.microsoft.com/office/drawing/2014/main" id="{9CF9EEB6-99C8-EE68-DEBD-533A6D5DFFED}"/>
                </a:ext>
              </a:extLst>
            </p:cNvPr>
            <p:cNvSpPr/>
            <p:nvPr/>
          </p:nvSpPr>
          <p:spPr>
            <a:xfrm>
              <a:off x="2205562" y="5405443"/>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0" name="Hexagon 49">
              <a:extLst>
                <a:ext uri="{FF2B5EF4-FFF2-40B4-BE49-F238E27FC236}">
                  <a16:creationId xmlns="" xmlns:a16="http://schemas.microsoft.com/office/drawing/2014/main" id="{CD56611A-511E-FDC0-5D5F-68D58E557982}"/>
                </a:ext>
              </a:extLst>
            </p:cNvPr>
            <p:cNvSpPr/>
            <p:nvPr/>
          </p:nvSpPr>
          <p:spPr>
            <a:xfrm>
              <a:off x="1857364" y="2661695"/>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55">
            <a:extLst>
              <a:ext uri="{FF2B5EF4-FFF2-40B4-BE49-F238E27FC236}">
                <a16:creationId xmlns="" xmlns:a16="http://schemas.microsoft.com/office/drawing/2014/main" id="{07E0351C-3BCA-8F02-073A-8CFFA7C5FF1D}"/>
              </a:ext>
            </a:extLst>
          </p:cNvPr>
          <p:cNvGrpSpPr>
            <a:grpSpLocks noChangeAspect="1"/>
          </p:cNvGrpSpPr>
          <p:nvPr/>
        </p:nvGrpSpPr>
        <p:grpSpPr bwMode="auto">
          <a:xfrm>
            <a:off x="4786314" y="4100513"/>
            <a:ext cx="2669381" cy="3613150"/>
            <a:chOff x="1857364" y="2662839"/>
            <a:chExt cx="3062357" cy="5528686"/>
          </a:xfrm>
        </p:grpSpPr>
        <p:sp>
          <p:nvSpPr>
            <p:cNvPr id="57" name="Hexagon 56">
              <a:extLst>
                <a:ext uri="{FF2B5EF4-FFF2-40B4-BE49-F238E27FC236}">
                  <a16:creationId xmlns="" xmlns:a16="http://schemas.microsoft.com/office/drawing/2014/main" id="{CAE17BEC-260E-51E4-5657-A401F0C98186}"/>
                </a:ext>
              </a:extLst>
            </p:cNvPr>
            <p:cNvSpPr/>
            <p:nvPr/>
          </p:nvSpPr>
          <p:spPr>
            <a:xfrm>
              <a:off x="2205670" y="5405319"/>
              <a:ext cx="2438138" cy="27862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8" name="Hexagon 57">
              <a:extLst>
                <a:ext uri="{FF2B5EF4-FFF2-40B4-BE49-F238E27FC236}">
                  <a16:creationId xmlns="" xmlns:a16="http://schemas.microsoft.com/office/drawing/2014/main" id="{93ED6EF1-034F-235A-5CBF-E45F86538FB4}"/>
                </a:ext>
              </a:extLst>
            </p:cNvPr>
            <p:cNvSpPr/>
            <p:nvPr/>
          </p:nvSpPr>
          <p:spPr>
            <a:xfrm>
              <a:off x="1857364" y="2662839"/>
              <a:ext cx="3062357" cy="305098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 name="Group 59">
            <a:extLst>
              <a:ext uri="{FF2B5EF4-FFF2-40B4-BE49-F238E27FC236}">
                <a16:creationId xmlns="" xmlns:a16="http://schemas.microsoft.com/office/drawing/2014/main" id="{FD2193B8-14D5-3D6F-7709-B5FBBE55476A}"/>
              </a:ext>
            </a:extLst>
          </p:cNvPr>
          <p:cNvGrpSpPr>
            <a:grpSpLocks noChangeAspect="1"/>
          </p:cNvGrpSpPr>
          <p:nvPr/>
        </p:nvGrpSpPr>
        <p:grpSpPr bwMode="auto">
          <a:xfrm>
            <a:off x="3178969" y="4970464"/>
            <a:ext cx="2571750" cy="3484562"/>
            <a:chOff x="1857364" y="2660872"/>
            <a:chExt cx="3062357" cy="5530653"/>
          </a:xfrm>
        </p:grpSpPr>
        <p:sp>
          <p:nvSpPr>
            <p:cNvPr id="61" name="Hexagon 60">
              <a:extLst>
                <a:ext uri="{FF2B5EF4-FFF2-40B4-BE49-F238E27FC236}">
                  <a16:creationId xmlns="" xmlns:a16="http://schemas.microsoft.com/office/drawing/2014/main" id="{6B2B1419-495F-10E1-7053-BE2335D9E274}"/>
                </a:ext>
              </a:extLst>
            </p:cNvPr>
            <p:cNvSpPr/>
            <p:nvPr/>
          </p:nvSpPr>
          <p:spPr>
            <a:xfrm>
              <a:off x="2204715" y="5404781"/>
              <a:ext cx="2438544" cy="278674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62" name="Hexagon 61">
              <a:extLst>
                <a:ext uri="{FF2B5EF4-FFF2-40B4-BE49-F238E27FC236}">
                  <a16:creationId xmlns="" xmlns:a16="http://schemas.microsoft.com/office/drawing/2014/main" id="{B01911C8-7A2D-FC51-3C40-B33AD021CB6F}"/>
                </a:ext>
              </a:extLst>
            </p:cNvPr>
            <p:cNvSpPr/>
            <p:nvPr/>
          </p:nvSpPr>
          <p:spPr>
            <a:xfrm>
              <a:off x="1857364" y="2660872"/>
              <a:ext cx="3062357" cy="305382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7" name="Group 67">
            <a:extLst>
              <a:ext uri="{FF2B5EF4-FFF2-40B4-BE49-F238E27FC236}">
                <a16:creationId xmlns="" xmlns:a16="http://schemas.microsoft.com/office/drawing/2014/main" id="{7105F134-AD95-499D-5CE4-57917557D7FF}"/>
              </a:ext>
            </a:extLst>
          </p:cNvPr>
          <p:cNvGrpSpPr>
            <a:grpSpLocks noChangeAspect="1"/>
          </p:cNvGrpSpPr>
          <p:nvPr/>
        </p:nvGrpSpPr>
        <p:grpSpPr bwMode="auto">
          <a:xfrm>
            <a:off x="3232549" y="142877"/>
            <a:ext cx="2450306" cy="4786313"/>
            <a:chOff x="3795643" y="738161"/>
            <a:chExt cx="3062357" cy="7977243"/>
          </a:xfrm>
        </p:grpSpPr>
        <p:sp>
          <p:nvSpPr>
            <p:cNvPr id="69" name="Hexagon 68">
              <a:extLst>
                <a:ext uri="{FF2B5EF4-FFF2-40B4-BE49-F238E27FC236}">
                  <a16:creationId xmlns="" xmlns:a16="http://schemas.microsoft.com/office/drawing/2014/main" id="{57EAED15-9FC3-0FDC-9EBD-8BDCD15F44B4}"/>
                </a:ext>
              </a:extLst>
            </p:cNvPr>
            <p:cNvSpPr/>
            <p:nvPr/>
          </p:nvSpPr>
          <p:spPr>
            <a:xfrm>
              <a:off x="4143841" y="5929322"/>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0" name="Hexagon 69">
              <a:extLst>
                <a:ext uri="{FF2B5EF4-FFF2-40B4-BE49-F238E27FC236}">
                  <a16:creationId xmlns="" xmlns:a16="http://schemas.microsoft.com/office/drawing/2014/main" id="{23677E5B-BD97-EC72-7FDD-9F824FA34E2B}"/>
                </a:ext>
              </a:extLst>
            </p:cNvPr>
            <p:cNvSpPr/>
            <p:nvPr/>
          </p:nvSpPr>
          <p:spPr>
            <a:xfrm>
              <a:off x="3795643" y="3185574"/>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Hexagon 70">
              <a:extLst>
                <a:ext uri="{FF2B5EF4-FFF2-40B4-BE49-F238E27FC236}">
                  <a16:creationId xmlns="" xmlns:a16="http://schemas.microsoft.com/office/drawing/2014/main" id="{39070CA3-9C73-DD20-D237-E36CACE46AFF}"/>
                </a:ext>
              </a:extLst>
            </p:cNvPr>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FFC000"/>
                  </a:solidFill>
                  <a:effectLst>
                    <a:outerShdw blurRad="38100" dist="38100" dir="2700000" algn="tl">
                      <a:srgbClr val="FFFFFF"/>
                    </a:outerShdw>
                  </a:effectLst>
                  <a:latin typeface="Book Antiqua" panose="02040602050305030304" pitchFamily="18" charset="0"/>
                </a:rPr>
                <a:t>Networks </a:t>
              </a:r>
            </a:p>
          </p:txBody>
        </p:sp>
      </p:grpSp>
      <p:grpSp>
        <p:nvGrpSpPr>
          <p:cNvPr id="18" name="Group 71">
            <a:extLst>
              <a:ext uri="{FF2B5EF4-FFF2-40B4-BE49-F238E27FC236}">
                <a16:creationId xmlns="" xmlns:a16="http://schemas.microsoft.com/office/drawing/2014/main" id="{B4C4A907-7FAB-74BD-F3AD-535C17441FFD}"/>
              </a:ext>
            </a:extLst>
          </p:cNvPr>
          <p:cNvGrpSpPr>
            <a:grpSpLocks noChangeAspect="1"/>
          </p:cNvGrpSpPr>
          <p:nvPr/>
        </p:nvGrpSpPr>
        <p:grpSpPr bwMode="auto">
          <a:xfrm>
            <a:off x="3018236" y="1604964"/>
            <a:ext cx="2678906" cy="3629025"/>
            <a:chOff x="1857364" y="2660443"/>
            <a:chExt cx="3062357" cy="5531082"/>
          </a:xfrm>
        </p:grpSpPr>
        <p:sp>
          <p:nvSpPr>
            <p:cNvPr id="73" name="Hexagon 72">
              <a:extLst>
                <a:ext uri="{FF2B5EF4-FFF2-40B4-BE49-F238E27FC236}">
                  <a16:creationId xmlns="" xmlns:a16="http://schemas.microsoft.com/office/drawing/2014/main" id="{710BDEFC-B8A1-9406-F8C9-8EF61562D3D6}"/>
                </a:ext>
              </a:extLst>
            </p:cNvPr>
            <p:cNvSpPr/>
            <p:nvPr/>
          </p:nvSpPr>
          <p:spPr>
            <a:xfrm>
              <a:off x="2204431" y="5406627"/>
              <a:ext cx="2438997" cy="278489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4" name="Hexagon 73">
              <a:extLst>
                <a:ext uri="{FF2B5EF4-FFF2-40B4-BE49-F238E27FC236}">
                  <a16:creationId xmlns="" xmlns:a16="http://schemas.microsoft.com/office/drawing/2014/main" id="{DD2124F2-BAD2-F4BB-640C-D95F89278780}"/>
                </a:ext>
              </a:extLst>
            </p:cNvPr>
            <p:cNvSpPr/>
            <p:nvPr/>
          </p:nvSpPr>
          <p:spPr>
            <a:xfrm>
              <a:off x="1857364" y="2660443"/>
              <a:ext cx="3062357" cy="305588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186" name="Rectangle 66">
            <a:extLst>
              <a:ext uri="{FF2B5EF4-FFF2-40B4-BE49-F238E27FC236}">
                <a16:creationId xmlns="" xmlns:a16="http://schemas.microsoft.com/office/drawing/2014/main" id="{74E4458E-3C8D-9F11-F0D2-F3C14C7BECDE}"/>
              </a:ext>
            </a:extLst>
          </p:cNvPr>
          <p:cNvSpPr>
            <a:spLocks noGrp="1"/>
          </p:cNvSpPr>
          <p:nvPr>
            <p:ph type="title" idx="4294967295"/>
          </p:nvPr>
        </p:nvSpPr>
        <p:spPr>
          <a:xfrm>
            <a:off x="3331360" y="5599786"/>
            <a:ext cx="5732900" cy="1143000"/>
          </a:xfrm>
        </p:spPr>
        <p:txBody>
          <a:bodyPr/>
          <a:lstStyle/>
          <a:p>
            <a:pPr>
              <a:defRPr/>
            </a:pPr>
            <a:r>
              <a:rPr lang="en-US" dirty="0" smtClean="0">
                <a:solidFill>
                  <a:srgbClr val="150971"/>
                </a:solidFill>
                <a:latin typeface="Calibri" pitchFamily="34" charset="0"/>
              </a:rPr>
              <a:t>About Networks</a:t>
            </a:r>
            <a:endParaRPr lang="en-US" dirty="0">
              <a:latin typeface="Calibri" pitchFamily="34" charset="0"/>
            </a:endParaRPr>
          </a:p>
        </p:txBody>
      </p:sp>
      <p:pic>
        <p:nvPicPr>
          <p:cNvPr id="19" name="Picture 18" descr="PIPClown2.png">
            <a:extLst>
              <a:ext uri="{FF2B5EF4-FFF2-40B4-BE49-F238E27FC236}">
                <a16:creationId xmlns="" xmlns:a16="http://schemas.microsoft.com/office/drawing/2014/main" id="{8BE85D24-5EF6-4ACA-8C4C-603EC5812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383" y="2763839"/>
            <a:ext cx="1019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Diagram&#10;&#10;Description automatically generated">
            <a:extLst>
              <a:ext uri="{FF2B5EF4-FFF2-40B4-BE49-F238E27FC236}">
                <a16:creationId xmlns="" xmlns:a16="http://schemas.microsoft.com/office/drawing/2014/main" id="{79BB2841-0F47-927B-65AB-D78B1D6670C6}"/>
              </a:ext>
            </a:extLst>
          </p:cNvPr>
          <p:cNvPicPr>
            <a:picLocks noChangeAspect="1"/>
          </p:cNvPicPr>
          <p:nvPr/>
        </p:nvPicPr>
        <p:blipFill>
          <a:blip r:embed="rId4"/>
          <a:stretch>
            <a:fillRect/>
          </a:stretch>
        </p:blipFill>
        <p:spPr>
          <a:xfrm>
            <a:off x="345571" y="276174"/>
            <a:ext cx="1118899" cy="1226268"/>
          </a:xfrm>
          <a:prstGeom prst="rect">
            <a:avLst/>
          </a:prstGeom>
        </p:spPr>
      </p:pic>
      <p:pic>
        <p:nvPicPr>
          <p:cNvPr id="53" name="Picture 52" descr="workstatio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9761" y="4431786"/>
            <a:ext cx="2096504" cy="1483241"/>
          </a:xfrm>
          <a:prstGeom prst="rect">
            <a:avLst/>
          </a:prstGeom>
        </p:spPr>
      </p:pic>
      <p:pic>
        <p:nvPicPr>
          <p:cNvPr id="54" name="Picture 53" descr="la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0635" y="276175"/>
            <a:ext cx="1909381" cy="1272921"/>
          </a:xfrm>
          <a:prstGeom prst="rect">
            <a:avLst/>
          </a:prstGeom>
        </p:spPr>
      </p:pic>
      <p:pic>
        <p:nvPicPr>
          <p:cNvPr id="55" name="Picture 54" descr="Screen Shot 2022-05-15 at 1.57.1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616" y="4615845"/>
            <a:ext cx="2749177" cy="1967883"/>
          </a:xfrm>
          <a:prstGeom prst="rect">
            <a:avLst/>
          </a:prstGeom>
        </p:spPr>
      </p:pic>
    </p:spTree>
    <p:extLst>
      <p:ext uri="{BB962C8B-B14F-4D97-AF65-F5344CB8AC3E}">
        <p14:creationId xmlns:p14="http://schemas.microsoft.com/office/powerpoint/2010/main" val="1875751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200" fill="hold"/>
                                        <p:tgtEl>
                                          <p:spTgt spid="4"/>
                                        </p:tgtEl>
                                        <p:attrNameLst>
                                          <p:attrName>r</p:attrName>
                                        </p:attrNameLst>
                                      </p:cBhvr>
                                    </p:animRot>
                                  </p:childTnLst>
                                </p:cTn>
                              </p:par>
                            </p:childTnLst>
                          </p:cTn>
                        </p:par>
                        <p:par>
                          <p:cTn id="7" fill="hold" nodeType="afterGroup">
                            <p:stCondLst>
                              <p:cond delay="120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7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nodeType="afterGroup">
                            <p:stCondLst>
                              <p:cond delay="37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200"/>
                            </p:stCondLst>
                            <p:childTnLst>
                              <p:par>
                                <p:cTn id="21" presetID="8" presetClass="emph" presetSubtype="0" fill="hold" nodeType="afterEffect">
                                  <p:stCondLst>
                                    <p:cond delay="0"/>
                                  </p:stCondLst>
                                  <p:childTnLst>
                                    <p:animRot by="-21600000">
                                      <p:cBhvr>
                                        <p:cTn id="22" dur="2000" fill="hold"/>
                                        <p:tgtEl>
                                          <p:spTgt spid="3"/>
                                        </p:tgtEl>
                                        <p:attrNameLst>
                                          <p:attrName>r</p:attrName>
                                        </p:attrNameLst>
                                      </p:cBhvr>
                                    </p:animRot>
                                  </p:childTnLst>
                                </p:cTn>
                              </p:par>
                            </p:childTnLst>
                          </p:cTn>
                        </p:par>
                        <p:par>
                          <p:cTn id="23" fill="hold" nodeType="afterGroup">
                            <p:stCondLst>
                              <p:cond delay="62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700"/>
                            </p:stCondLst>
                            <p:childTnLst>
                              <p:par>
                                <p:cTn id="29" presetID="8" presetClass="emph" presetSubtype="0" fill="hold" nodeType="afterEffect">
                                  <p:stCondLst>
                                    <p:cond delay="0"/>
                                  </p:stCondLst>
                                  <p:childTnLst>
                                    <p:animRot by="-21600000">
                                      <p:cBhvr>
                                        <p:cTn id="30" dur="2000" fill="hold"/>
                                        <p:tgtEl>
                                          <p:spTgt spid="5"/>
                                        </p:tgtEl>
                                        <p:attrNameLst>
                                          <p:attrName>r</p:attrName>
                                        </p:attrNameLst>
                                      </p:cBhvr>
                                    </p:animRot>
                                  </p:childTnLst>
                                </p:cTn>
                              </p:par>
                            </p:childTnLst>
                          </p:cTn>
                        </p:par>
                        <p:par>
                          <p:cTn id="31" fill="hold" nodeType="afterGroup">
                            <p:stCondLst>
                              <p:cond delay="87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9200"/>
                            </p:stCondLst>
                            <p:childTnLst>
                              <p:par>
                                <p:cTn id="37" presetID="8" presetClass="emph" presetSubtype="0" fill="hold" nodeType="afterEffect">
                                  <p:stCondLst>
                                    <p:cond delay="0"/>
                                  </p:stCondLst>
                                  <p:childTnLst>
                                    <p:animRot by="-21600000">
                                      <p:cBhvr>
                                        <p:cTn id="38" dur="2000" fill="hold"/>
                                        <p:tgtEl>
                                          <p:spTgt spid="6"/>
                                        </p:tgtEl>
                                        <p:attrNameLst>
                                          <p:attrName>r</p:attrName>
                                        </p:attrNameLst>
                                      </p:cBhvr>
                                    </p:animRot>
                                  </p:childTnLst>
                                </p:cTn>
                              </p:par>
                            </p:childTnLst>
                          </p:cTn>
                        </p:par>
                        <p:par>
                          <p:cTn id="39" fill="hold" nodeType="afterGroup">
                            <p:stCondLst>
                              <p:cond delay="112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1700"/>
                            </p:stCondLst>
                            <p:childTnLst>
                              <p:par>
                                <p:cTn id="45" presetID="8" presetClass="emph" presetSubtype="0" fill="hold" nodeType="afterEffect">
                                  <p:stCondLst>
                                    <p:cond delay="0"/>
                                  </p:stCondLst>
                                  <p:childTnLst>
                                    <p:animRot by="-21600000">
                                      <p:cBhvr>
                                        <p:cTn id="46" dur="2000" fill="hold"/>
                                        <p:tgtEl>
                                          <p:spTgt spid="8"/>
                                        </p:tgtEl>
                                        <p:attrNameLst>
                                          <p:attrName>r</p:attrName>
                                        </p:attrNameLst>
                                      </p:cBhvr>
                                    </p:animRot>
                                  </p:childTnLst>
                                </p:cTn>
                              </p:par>
                            </p:childTnLst>
                          </p:cTn>
                        </p:par>
                        <p:par>
                          <p:cTn id="47" fill="hold" nodeType="afterGroup">
                            <p:stCondLst>
                              <p:cond delay="13700"/>
                            </p:stCondLst>
                            <p:childTnLst>
                              <p:par>
                                <p:cTn id="48" presetID="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4200"/>
                            </p:stCondLst>
                            <p:childTnLst>
                              <p:par>
                                <p:cTn id="53" presetID="8" presetClass="emph" presetSubtype="0" fill="hold" nodeType="afterEffect">
                                  <p:stCondLst>
                                    <p:cond delay="0"/>
                                  </p:stCondLst>
                                  <p:childTnLst>
                                    <p:animRot by="-21600000">
                                      <p:cBhvr>
                                        <p:cTn id="54" dur="2000" fill="hold"/>
                                        <p:tgtEl>
                                          <p:spTgt spid="17"/>
                                        </p:tgtEl>
                                        <p:attrNameLst>
                                          <p:attrName>r</p:attrName>
                                        </p:attrNameLst>
                                      </p:cBhvr>
                                    </p:animRot>
                                  </p:childTnLst>
                                </p:cTn>
                              </p:par>
                            </p:childTnLst>
                          </p:cTn>
                        </p:par>
                        <p:par>
                          <p:cTn id="55" fill="hold" nodeType="afterGroup">
                            <p:stCondLst>
                              <p:cond delay="16200"/>
                            </p:stCondLst>
                            <p:childTnLst>
                              <p:par>
                                <p:cTn id="56" presetID="2" presetClass="entr" presetSubtype="2"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6700"/>
                            </p:stCondLst>
                            <p:childTnLst>
                              <p:par>
                                <p:cTn id="61" presetID="8" presetClass="emph" presetSubtype="0" fill="hold" nodeType="afterEffect">
                                  <p:stCondLst>
                                    <p:cond delay="0"/>
                                  </p:stCondLst>
                                  <p:childTnLst>
                                    <p:animRot by="21600000">
                                      <p:cBhvr>
                                        <p:cTn id="62" dur="2000" fill="hold"/>
                                        <p:tgtEl>
                                          <p:spTgt spid="10"/>
                                        </p:tgtEl>
                                        <p:attrNameLst>
                                          <p:attrName>r</p:attrName>
                                        </p:attrNameLst>
                                      </p:cBhvr>
                                    </p:animRot>
                                  </p:childTnLst>
                                </p:cTn>
                              </p:par>
                            </p:childTnLst>
                          </p:cTn>
                        </p:par>
                        <p:par>
                          <p:cTn id="63" fill="hold" nodeType="afterGroup">
                            <p:stCondLst>
                              <p:cond delay="18700"/>
                            </p:stCondLst>
                            <p:childTnLst>
                              <p:par>
                                <p:cTn id="64" presetID="2" presetClass="entr" presetSubtype="2"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19200"/>
                            </p:stCondLst>
                            <p:childTnLst>
                              <p:par>
                                <p:cTn id="69" presetID="8" presetClass="emph" presetSubtype="0" fill="hold" nodeType="afterEffect">
                                  <p:stCondLst>
                                    <p:cond delay="0"/>
                                  </p:stCondLst>
                                  <p:childTnLst>
                                    <p:animRot by="21600000">
                                      <p:cBhvr>
                                        <p:cTn id="70" dur="2000" fill="hold"/>
                                        <p:tgtEl>
                                          <p:spTgt spid="12"/>
                                        </p:tgtEl>
                                        <p:attrNameLst>
                                          <p:attrName>r</p:attrName>
                                        </p:attrNameLst>
                                      </p:cBhvr>
                                    </p:animRot>
                                  </p:childTnLst>
                                </p:cTn>
                              </p:par>
                            </p:childTnLst>
                          </p:cTn>
                        </p:par>
                        <p:par>
                          <p:cTn id="71" fill="hold" nodeType="afterGroup">
                            <p:stCondLst>
                              <p:cond delay="21200"/>
                            </p:stCondLst>
                            <p:childTnLst>
                              <p:par>
                                <p:cTn id="72" presetID="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1700"/>
                            </p:stCondLst>
                            <p:childTnLst>
                              <p:par>
                                <p:cTn id="77" presetID="8" presetClass="emph" presetSubtype="0" fill="hold" nodeType="afterEffect">
                                  <p:stCondLst>
                                    <p:cond delay="0"/>
                                  </p:stCondLst>
                                  <p:childTnLst>
                                    <p:animRot by="21600000">
                                      <p:cBhvr>
                                        <p:cTn id="78" dur="2000" fill="hold"/>
                                        <p:tgtEl>
                                          <p:spTgt spid="14"/>
                                        </p:tgtEl>
                                        <p:attrNameLst>
                                          <p:attrName>r</p:attrName>
                                        </p:attrNameLst>
                                      </p:cBhvr>
                                    </p:animRot>
                                  </p:childTnLst>
                                </p:cTn>
                              </p:par>
                            </p:childTnLst>
                          </p:cTn>
                        </p:par>
                        <p:par>
                          <p:cTn id="79" fill="hold" nodeType="afterGroup">
                            <p:stCondLst>
                              <p:cond delay="23700"/>
                            </p:stCondLst>
                            <p:childTnLst>
                              <p:par>
                                <p:cTn id="80" presetID="2" presetClass="entr" presetSubtype="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242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childTnLst>
                          </p:cTn>
                        </p:par>
                        <p:par>
                          <p:cTn id="87" fill="hold" nodeType="afterGroup">
                            <p:stCondLst>
                              <p:cond delay="26200"/>
                            </p:stCondLst>
                            <p:childTnLst>
                              <p:par>
                                <p:cTn id="88" presetID="2" presetClass="entr" presetSubtype="2"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26700"/>
                            </p:stCondLst>
                            <p:childTnLst>
                              <p:par>
                                <p:cTn id="93" presetID="8" presetClass="emph" presetSubtype="0" fill="hold" nodeType="afterEffect">
                                  <p:stCondLst>
                                    <p:cond delay="0"/>
                                  </p:stCondLst>
                                  <p:childTnLst>
                                    <p:animRot by="21600000">
                                      <p:cBhvr>
                                        <p:cTn id="94" dur="2000" fill="hold"/>
                                        <p:tgtEl>
                                          <p:spTgt spid="16"/>
                                        </p:tgtEl>
                                        <p:attrNameLst>
                                          <p:attrName>r</p:attrName>
                                        </p:attrNameLst>
                                      </p:cBhvr>
                                    </p:animRot>
                                  </p:childTnLst>
                                </p:cTn>
                              </p:par>
                            </p:childTnLst>
                          </p:cTn>
                        </p:par>
                        <p:par>
                          <p:cTn id="95" fill="hold" nodeType="afterGroup">
                            <p:stCondLst>
                              <p:cond delay="28700"/>
                            </p:stCondLst>
                            <p:childTnLst>
                              <p:par>
                                <p:cTn id="96" presetID="2" presetClass="entr" presetSubtype="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1+#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29200"/>
                            </p:stCondLst>
                            <p:childTnLst>
                              <p:par>
                                <p:cTn id="101" presetID="8" presetClass="emph" presetSubtype="0" fill="hold" nodeType="afterEffect">
                                  <p:stCondLst>
                                    <p:cond delay="0"/>
                                  </p:stCondLst>
                                  <p:childTnLst>
                                    <p:animRot by="21600000">
                                      <p:cBhvr>
                                        <p:cTn id="102" dur="2000" fill="hold"/>
                                        <p:tgtEl>
                                          <p:spTgt spid="18"/>
                                        </p:tgtEl>
                                        <p:attrNameLst>
                                          <p:attrName>r</p:attrName>
                                        </p:attrNameLst>
                                      </p:cBhvr>
                                    </p:animRot>
                                  </p:childTnLst>
                                </p:cTn>
                              </p:par>
                            </p:childTnLst>
                          </p:cTn>
                        </p:par>
                        <p:par>
                          <p:cTn id="103" fill="hold" nodeType="afterGroup">
                            <p:stCondLst>
                              <p:cond delay="31200"/>
                            </p:stCondLst>
                            <p:childTnLst>
                              <p:par>
                                <p:cTn id="104" presetID="2" presetClass="entr" presetSubtype="2"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additive="base">
                                        <p:cTn id="106" dur="500" fill="hold"/>
                                        <p:tgtEl>
                                          <p:spTgt spid="18"/>
                                        </p:tgtEl>
                                        <p:attrNameLst>
                                          <p:attrName>ppt_x</p:attrName>
                                        </p:attrNameLst>
                                      </p:cBhvr>
                                      <p:tavLst>
                                        <p:tav tm="0">
                                          <p:val>
                                            <p:strVal val="1+#ppt_w/2"/>
                                          </p:val>
                                        </p:tav>
                                        <p:tav tm="100000">
                                          <p:val>
                                            <p:strVal val="#ppt_x"/>
                                          </p:val>
                                        </p:tav>
                                      </p:tavLst>
                                    </p:anim>
                                    <p:anim calcmode="lin" valueType="num">
                                      <p:cBhvr additive="base">
                                        <p:cTn id="10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9" presetClass="entr" presetSubtype="0" decel="100000" fill="hold" nodeType="click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 calcmode="lin" valueType="num">
                                      <p:cBhvr>
                                        <p:cTn id="114" dur="500" fill="hold"/>
                                        <p:tgtEl>
                                          <p:spTgt spid="19"/>
                                        </p:tgtEl>
                                        <p:attrNameLst>
                                          <p:attrName>style.rotation</p:attrName>
                                        </p:attrNameLst>
                                      </p:cBhvr>
                                      <p:tavLst>
                                        <p:tav tm="0">
                                          <p:val>
                                            <p:fltVal val="360"/>
                                          </p:val>
                                        </p:tav>
                                        <p:tav tm="100000">
                                          <p:val>
                                            <p:fltVal val="0"/>
                                          </p:val>
                                        </p:tav>
                                      </p:tavLst>
                                    </p:anim>
                                    <p:animEffect transition="in" filter="fade">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 y="317793"/>
            <a:ext cx="8229600" cy="1143000"/>
          </a:xfrm>
          <a:prstGeom prst="rightArrow">
            <a:avLst/>
          </a:prstGeom>
        </p:spPr>
        <p:txBody>
          <a:bodyPr>
            <a:normAutofit fontScale="90000"/>
          </a:bodyPr>
          <a:lstStyle/>
          <a:p>
            <a:r>
              <a:rPr lang="en-US" dirty="0"/>
              <a:t>PAN Personal Area Network</a:t>
            </a:r>
            <a:br>
              <a:rPr lang="en-US" dirty="0"/>
            </a:br>
            <a:r>
              <a:rPr lang="en-US" dirty="0"/>
              <a:t>Home Network</a:t>
            </a:r>
            <a:br>
              <a:rPr lang="en-US" dirty="0"/>
            </a:br>
            <a:endParaRPr lang="en-US" dirty="0"/>
          </a:p>
        </p:txBody>
      </p:sp>
      <p:sp>
        <p:nvSpPr>
          <p:cNvPr id="18" name="TextBox 17"/>
          <p:cNvSpPr txBox="1"/>
          <p:nvPr/>
        </p:nvSpPr>
        <p:spPr>
          <a:xfrm>
            <a:off x="286720" y="1141113"/>
            <a:ext cx="7969868" cy="1477328"/>
          </a:xfrm>
          <a:prstGeom prst="rect">
            <a:avLst/>
          </a:prstGeom>
          <a:noFill/>
        </p:spPr>
        <p:txBody>
          <a:bodyPr wrap="square" rtlCol="0">
            <a:spAutoFit/>
          </a:bodyPr>
          <a:lstStyle/>
          <a:p>
            <a:r>
              <a:rPr lang="en-US" dirty="0"/>
              <a:t>A personal area network is a computer network for interconnecting electronic devices within an individual person's workspace. A PAN provides data transmission among devices such as computers, smartphones, tablets and personal digital assistants. Usually by wire, cable printer and USB chargers or Bluetooth.</a:t>
            </a:r>
          </a:p>
          <a:p>
            <a:endParaRPr lang="en-US" dirty="0"/>
          </a:p>
        </p:txBody>
      </p:sp>
      <p:pic>
        <p:nvPicPr>
          <p:cNvPr id="3" name="Picture 2" descr="Screen Shot 2022-05-15 at 1.5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307" y="2366621"/>
            <a:ext cx="5289004" cy="3785912"/>
          </a:xfrm>
          <a:prstGeom prst="rect">
            <a:avLst/>
          </a:prstGeom>
        </p:spPr>
      </p:pic>
      <p:sp>
        <p:nvSpPr>
          <p:cNvPr id="11" name="TextBox 10"/>
          <p:cNvSpPr txBox="1"/>
          <p:nvPr/>
        </p:nvSpPr>
        <p:spPr>
          <a:xfrm>
            <a:off x="286720" y="2540101"/>
            <a:ext cx="3096095" cy="3693319"/>
          </a:xfrm>
          <a:prstGeom prst="rect">
            <a:avLst/>
          </a:prstGeom>
          <a:noFill/>
        </p:spPr>
        <p:txBody>
          <a:bodyPr wrap="square" rtlCol="0">
            <a:spAutoFit/>
          </a:bodyPr>
          <a:lstStyle/>
          <a:p>
            <a:r>
              <a:rPr lang="en-US" b="1" dirty="0"/>
              <a:t>Advantages of PAN:</a:t>
            </a:r>
          </a:p>
          <a:p>
            <a:r>
              <a:rPr lang="en-US" dirty="0"/>
              <a:t>PAN networks are reasonably safe and secure.</a:t>
            </a:r>
          </a:p>
          <a:p>
            <a:r>
              <a:rPr lang="en-US" dirty="0"/>
              <a:t>It only provides a short-range solution of up to 10 metres.</a:t>
            </a:r>
          </a:p>
          <a:p>
            <a:r>
              <a:rPr lang="en-US" dirty="0"/>
              <a:t>Strictly confined to a small specific area</a:t>
            </a:r>
          </a:p>
          <a:p>
            <a:r>
              <a:rPr lang="en-US" b="1" dirty="0"/>
              <a:t>Disadvantages of PAN:</a:t>
            </a:r>
          </a:p>
          <a:p>
            <a:r>
              <a:rPr lang="en-US" dirty="0"/>
              <a:t>It may make a poor connection to other networks using the same radio frequencies.</a:t>
            </a:r>
          </a:p>
          <a:p>
            <a:r>
              <a:rPr lang="en-US" dirty="0"/>
              <a:t>There are distance restrictions.</a:t>
            </a:r>
          </a:p>
          <a:p>
            <a:endParaRPr lang="en-US" dirty="0"/>
          </a:p>
        </p:txBody>
      </p:sp>
      <p:sp>
        <p:nvSpPr>
          <p:cNvPr id="12" name="TextBox 11"/>
          <p:cNvSpPr txBox="1"/>
          <p:nvPr/>
        </p:nvSpPr>
        <p:spPr>
          <a:xfrm>
            <a:off x="60325" y="6002588"/>
            <a:ext cx="4368100" cy="230832"/>
          </a:xfrm>
          <a:prstGeom prst="rect">
            <a:avLst/>
          </a:prstGeom>
          <a:noFill/>
        </p:spPr>
        <p:txBody>
          <a:bodyPr wrap="square" rtlCol="0">
            <a:spAutoFit/>
          </a:bodyPr>
          <a:lstStyle/>
          <a:p>
            <a:r>
              <a:rPr lang="en-US" sz="900" dirty="0"/>
              <a:t>https://data-</a:t>
            </a:r>
            <a:r>
              <a:rPr lang="en-US" sz="900" dirty="0" err="1"/>
              <a:t>flair.training</a:t>
            </a:r>
            <a:r>
              <a:rPr lang="en-US" sz="900" dirty="0"/>
              <a:t>/blogs/types-of-computer-networks/</a:t>
            </a:r>
          </a:p>
        </p:txBody>
      </p:sp>
      <p:pic>
        <p:nvPicPr>
          <p:cNvPr id="13" name="Picture 12" descr="TComputerDes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153" y="68139"/>
            <a:ext cx="1600200" cy="1320800"/>
          </a:xfrm>
          <a:prstGeom prst="rect">
            <a:avLst/>
          </a:prstGeom>
        </p:spPr>
      </p:pic>
      <p:sp>
        <p:nvSpPr>
          <p:cNvPr id="17"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Forward or Next 20">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Information 21">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TextBox 22">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10</a:t>
            </a:fld>
            <a:endParaRPr lang="en-US" sz="1200" dirty="0"/>
          </a:p>
        </p:txBody>
      </p:sp>
    </p:spTree>
    <p:extLst>
      <p:ext uri="{BB962C8B-B14F-4D97-AF65-F5344CB8AC3E}">
        <p14:creationId xmlns:p14="http://schemas.microsoft.com/office/powerpoint/2010/main" val="328211798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14" y="11869"/>
            <a:ext cx="8229600" cy="1143000"/>
          </a:xfrm>
          <a:prstGeom prst="rightArrow">
            <a:avLst/>
          </a:prstGeom>
        </p:spPr>
        <p:txBody>
          <a:bodyPr>
            <a:normAutofit fontScale="90000"/>
          </a:bodyPr>
          <a:lstStyle/>
          <a:p>
            <a:r>
              <a:rPr lang="en-US" dirty="0"/>
              <a:t>MAN Metropolitan  Area Network</a:t>
            </a:r>
            <a:br>
              <a:rPr lang="en-US" dirty="0"/>
            </a:br>
            <a:r>
              <a:rPr lang="en-US" dirty="0"/>
              <a:t> Remote Network</a:t>
            </a:r>
          </a:p>
        </p:txBody>
      </p:sp>
      <p:sp>
        <p:nvSpPr>
          <p:cNvPr id="18" name="TextBox 17"/>
          <p:cNvSpPr txBox="1"/>
          <p:nvPr/>
        </p:nvSpPr>
        <p:spPr>
          <a:xfrm>
            <a:off x="22936" y="1269610"/>
            <a:ext cx="8922311" cy="2169825"/>
          </a:xfrm>
          <a:prstGeom prst="rect">
            <a:avLst/>
          </a:prstGeom>
          <a:noFill/>
        </p:spPr>
        <p:txBody>
          <a:bodyPr wrap="square" rtlCol="0">
            <a:spAutoFit/>
          </a:bodyPr>
          <a:lstStyle/>
          <a:p>
            <a:r>
              <a:rPr lang="en-US" dirty="0"/>
              <a:t>A MAN is a network that is larger than a LAN but smaller than a WAN.</a:t>
            </a:r>
          </a:p>
          <a:p>
            <a:r>
              <a:rPr lang="en-US" dirty="0"/>
              <a:t>This is a sort of computer network that connects computers separated by geographical distances via a common communication channel across a city, town, or metropolitan region.</a:t>
            </a:r>
          </a:p>
          <a:p>
            <a:r>
              <a:rPr lang="en-US" dirty="0"/>
              <a:t>Example: Networking in towns, cities, a single large city etc.</a:t>
            </a:r>
          </a:p>
          <a:p>
            <a:pPr>
              <a:lnSpc>
                <a:spcPct val="150000"/>
              </a:lnSpc>
            </a:pPr>
            <a:endParaRPr lang="en-US" dirty="0"/>
          </a:p>
          <a:p>
            <a:endParaRPr lang="en-US" dirty="0"/>
          </a:p>
          <a:p>
            <a:endParaRPr lang="en-US" dirty="0"/>
          </a:p>
        </p:txBody>
      </p:sp>
      <p:pic>
        <p:nvPicPr>
          <p:cNvPr id="3" name="Picture 2" descr="Screen Shot 2022-05-15 at 2.0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762" y="2988999"/>
            <a:ext cx="5746734" cy="3222561"/>
          </a:xfrm>
          <a:prstGeom prst="rect">
            <a:avLst/>
          </a:prstGeom>
        </p:spPr>
      </p:pic>
      <p:sp>
        <p:nvSpPr>
          <p:cNvPr id="11" name="TextBox 10"/>
          <p:cNvSpPr txBox="1"/>
          <p:nvPr/>
        </p:nvSpPr>
        <p:spPr>
          <a:xfrm>
            <a:off x="161614" y="6032741"/>
            <a:ext cx="3232148" cy="230832"/>
          </a:xfrm>
          <a:prstGeom prst="rect">
            <a:avLst/>
          </a:prstGeom>
          <a:noFill/>
        </p:spPr>
        <p:txBody>
          <a:bodyPr wrap="square" rtlCol="0">
            <a:spAutoFit/>
          </a:bodyPr>
          <a:lstStyle/>
          <a:p>
            <a:r>
              <a:rPr lang="en-US" sz="900" dirty="0"/>
              <a:t>https://data-</a:t>
            </a:r>
            <a:r>
              <a:rPr lang="en-US" sz="900" dirty="0" err="1"/>
              <a:t>flair.training</a:t>
            </a:r>
            <a:r>
              <a:rPr lang="en-US" sz="900" dirty="0"/>
              <a:t>/blogs/types-of-computer-networks/</a:t>
            </a:r>
          </a:p>
        </p:txBody>
      </p:sp>
      <p:sp>
        <p:nvSpPr>
          <p:cNvPr id="12" name="TextBox 11"/>
          <p:cNvSpPr txBox="1"/>
          <p:nvPr/>
        </p:nvSpPr>
        <p:spPr>
          <a:xfrm>
            <a:off x="32844" y="2441952"/>
            <a:ext cx="3232148" cy="3600986"/>
          </a:xfrm>
          <a:prstGeom prst="rect">
            <a:avLst/>
          </a:prstGeom>
          <a:noFill/>
        </p:spPr>
        <p:txBody>
          <a:bodyPr wrap="square" rtlCol="0">
            <a:spAutoFit/>
          </a:bodyPr>
          <a:lstStyle/>
          <a:p>
            <a:r>
              <a:rPr lang="en-US" sz="1400" b="1" dirty="0"/>
              <a:t>Advantages of MAN: </a:t>
            </a:r>
            <a:r>
              <a:rPr lang="en-US" sz="1400" dirty="0"/>
              <a:t>It enables rapid communication by </a:t>
            </a:r>
            <a:r>
              <a:rPr lang="en-US" sz="1400" dirty="0" err="1"/>
              <a:t>utilising</a:t>
            </a:r>
            <a:r>
              <a:rPr lang="en-US" sz="1400" dirty="0"/>
              <a:t> high-speed carriers such as </a:t>
            </a:r>
            <a:r>
              <a:rPr lang="en-US" sz="1400" dirty="0" err="1"/>
              <a:t>fibre</a:t>
            </a:r>
            <a:r>
              <a:rPr lang="en-US" sz="1400" dirty="0"/>
              <a:t> optic cables.</a:t>
            </a:r>
          </a:p>
          <a:p>
            <a:r>
              <a:rPr lang="en-US" sz="1400" dirty="0"/>
              <a:t>It offers good support for a large network and increased access to WANs.</a:t>
            </a:r>
          </a:p>
          <a:p>
            <a:r>
              <a:rPr lang="en-US" sz="1400" dirty="0"/>
              <a:t>The dual bus in a MAN network allows data to be sent in both directions at the same time.</a:t>
            </a:r>
          </a:p>
          <a:p>
            <a:r>
              <a:rPr lang="en-US" sz="1400" dirty="0"/>
              <a:t>A MAN network often comprises portions of a city or a whole city.</a:t>
            </a:r>
          </a:p>
          <a:p>
            <a:r>
              <a:rPr lang="en-US" sz="1400" b="1" dirty="0"/>
              <a:t>Disadvantages of MAN:</a:t>
            </a:r>
          </a:p>
          <a:p>
            <a:r>
              <a:rPr lang="en-US" sz="1400" dirty="0"/>
              <a:t>More cable is required to make a MAN connection from one location to another.</a:t>
            </a:r>
          </a:p>
          <a:p>
            <a:r>
              <a:rPr lang="en-US" sz="1400" dirty="0"/>
              <a:t>It is difficult to safeguard a MAN network against hackers.</a:t>
            </a:r>
          </a:p>
          <a:p>
            <a:endParaRPr lang="en-US" dirty="0"/>
          </a:p>
        </p:txBody>
      </p:sp>
      <p:sp>
        <p:nvSpPr>
          <p:cNvPr id="16"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Forward or Next 19">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Information 20">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TextBox 21">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11</a:t>
            </a:fld>
            <a:endParaRPr lang="en-US" sz="1200" dirty="0"/>
          </a:p>
        </p:txBody>
      </p:sp>
    </p:spTree>
    <p:extLst>
      <p:ext uri="{BB962C8B-B14F-4D97-AF65-F5344CB8AC3E}">
        <p14:creationId xmlns:p14="http://schemas.microsoft.com/office/powerpoint/2010/main" val="161006722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297976" y="-172764"/>
            <a:ext cx="9239942" cy="963612"/>
          </a:xfrm>
        </p:spPr>
        <p:txBody>
          <a:bodyPr>
            <a:noAutofit/>
          </a:bodyPr>
          <a:lstStyle/>
          <a:p>
            <a:r>
              <a:rPr lang="en-US" sz="4400" b="1" dirty="0" smtClean="0"/>
              <a:t>Network protocols into </a:t>
            </a:r>
            <a:r>
              <a:rPr lang="en-US" sz="4400" b="1" dirty="0"/>
              <a:t>you home </a:t>
            </a:r>
            <a:r>
              <a:rPr lang="en-US" sz="4400" dirty="0"/>
              <a:t> </a:t>
            </a:r>
          </a:p>
        </p:txBody>
      </p:sp>
      <p:sp>
        <p:nvSpPr>
          <p:cNvPr id="4" name="TextBox 3">
            <a:extLst>
              <a:ext uri="{FF2B5EF4-FFF2-40B4-BE49-F238E27FC236}">
                <a16:creationId xmlns:a16="http://schemas.microsoft.com/office/drawing/2014/main" xmlns="" id="{D57C53F2-9C60-211D-43D2-0E95BF8CADC3}"/>
              </a:ext>
            </a:extLst>
          </p:cNvPr>
          <p:cNvSpPr txBox="1"/>
          <p:nvPr/>
        </p:nvSpPr>
        <p:spPr>
          <a:xfrm>
            <a:off x="90925" y="683990"/>
            <a:ext cx="8129588" cy="4893647"/>
          </a:xfrm>
          <a:prstGeom prst="rect">
            <a:avLst/>
          </a:prstGeom>
          <a:noFill/>
        </p:spPr>
        <p:txBody>
          <a:bodyPr wrap="square" rtlCol="0">
            <a:spAutoFit/>
          </a:bodyPr>
          <a:lstStyle/>
          <a:p>
            <a:r>
              <a:rPr lang="en-US" sz="2400" b="1" dirty="0" smtClean="0"/>
              <a:t>Protocols include:</a:t>
            </a:r>
          </a:p>
          <a:p>
            <a:endParaRPr lang="en-US" sz="2400" dirty="0"/>
          </a:p>
          <a:p>
            <a:r>
              <a:rPr lang="en-US" sz="2400" dirty="0"/>
              <a:t>Transmission Control Protocol (TCP)</a:t>
            </a:r>
          </a:p>
          <a:p>
            <a:r>
              <a:rPr lang="en-US" sz="2400" dirty="0"/>
              <a:t>Internet Protocol (IP)</a:t>
            </a:r>
          </a:p>
          <a:p>
            <a:r>
              <a:rPr lang="en-US" sz="2400" dirty="0"/>
              <a:t>User Datagram Protocol (UDP)</a:t>
            </a:r>
          </a:p>
          <a:p>
            <a:r>
              <a:rPr lang="en-US" sz="2400" dirty="0"/>
              <a:t>Post office Protocol (POP)</a:t>
            </a:r>
          </a:p>
          <a:p>
            <a:r>
              <a:rPr lang="en-US" sz="2400" dirty="0"/>
              <a:t>Simple mail transport Protocol (SMTP)</a:t>
            </a:r>
          </a:p>
          <a:p>
            <a:r>
              <a:rPr lang="en-US" sz="2400" dirty="0"/>
              <a:t>File Transfer Protocol (FTP)</a:t>
            </a:r>
          </a:p>
          <a:p>
            <a:r>
              <a:rPr lang="en-US" sz="2400" dirty="0"/>
              <a:t>Hyper Text Transfer Protocol (HTTP)</a:t>
            </a:r>
          </a:p>
          <a:p>
            <a:r>
              <a:rPr lang="en-US" sz="2400" dirty="0"/>
              <a:t>Hyper Text Transfer Protocol Secure (HTTPS)</a:t>
            </a:r>
          </a:p>
          <a:p>
            <a:r>
              <a:rPr lang="en-US" sz="2400" dirty="0" smtClean="0"/>
              <a:t>Wi-Fi  is connected by  </a:t>
            </a:r>
            <a:r>
              <a:rPr lang="en-US" sz="2400" dirty="0"/>
              <a:t>(Nodes) </a:t>
            </a:r>
            <a:r>
              <a:rPr lang="en-US" sz="2400" dirty="0" smtClean="0"/>
              <a:t>two </a:t>
            </a:r>
            <a:r>
              <a:rPr lang="en-US" sz="2400" dirty="0"/>
              <a:t>options Phone Line or </a:t>
            </a:r>
            <a:r>
              <a:rPr lang="en-US" sz="2400" dirty="0" smtClean="0"/>
              <a:t>Mobile </a:t>
            </a:r>
          </a:p>
          <a:p>
            <a:r>
              <a:rPr lang="en-US" sz="2400" dirty="0" smtClean="0"/>
              <a:t>Phone or using fibre optical cable </a:t>
            </a:r>
          </a:p>
        </p:txBody>
      </p:sp>
      <p:pic>
        <p:nvPicPr>
          <p:cNvPr id="15" name="Picture 14" descr="Node-to-h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248" y="958788"/>
            <a:ext cx="3686175" cy="2413000"/>
          </a:xfrm>
          <a:prstGeom prst="rect">
            <a:avLst/>
          </a:prstGeom>
        </p:spPr>
      </p:pic>
      <p:sp>
        <p:nvSpPr>
          <p:cNvPr id="17" name="TextBox 16"/>
          <p:cNvSpPr txBox="1"/>
          <p:nvPr/>
        </p:nvSpPr>
        <p:spPr>
          <a:xfrm>
            <a:off x="4972112" y="1461745"/>
            <a:ext cx="1453816" cy="646331"/>
          </a:xfrm>
          <a:prstGeom prst="rect">
            <a:avLst/>
          </a:prstGeom>
          <a:noFill/>
        </p:spPr>
        <p:txBody>
          <a:bodyPr wrap="square" rtlCol="0">
            <a:spAutoFit/>
          </a:bodyPr>
          <a:lstStyle/>
          <a:p>
            <a:r>
              <a:rPr lang="en-US" dirty="0" smtClean="0"/>
              <a:t>ISP        to Street</a:t>
            </a:r>
            <a:endParaRPr lang="en-US" dirty="0"/>
          </a:p>
        </p:txBody>
      </p:sp>
      <p:sp>
        <p:nvSpPr>
          <p:cNvPr id="18" name="TextBox 17"/>
          <p:cNvSpPr txBox="1"/>
          <p:nvPr/>
        </p:nvSpPr>
        <p:spPr>
          <a:xfrm>
            <a:off x="7129274" y="3002456"/>
            <a:ext cx="1453816" cy="646331"/>
          </a:xfrm>
          <a:prstGeom prst="rect">
            <a:avLst/>
          </a:prstGeom>
          <a:noFill/>
        </p:spPr>
        <p:txBody>
          <a:bodyPr wrap="square" rtlCol="0">
            <a:spAutoFit/>
          </a:bodyPr>
          <a:lstStyle/>
          <a:p>
            <a:r>
              <a:rPr lang="en-US" dirty="0" smtClean="0"/>
              <a:t>To Box or Modem</a:t>
            </a:r>
            <a:endParaRPr lang="en-US" dirty="0"/>
          </a:p>
        </p:txBody>
      </p:sp>
      <p:sp>
        <p:nvSpPr>
          <p:cNvPr id="3" name="Rectangle 2"/>
          <p:cNvSpPr/>
          <p:nvPr/>
        </p:nvSpPr>
        <p:spPr>
          <a:xfrm>
            <a:off x="114300" y="5562105"/>
            <a:ext cx="9029701" cy="923330"/>
          </a:xfrm>
          <a:prstGeom prst="rect">
            <a:avLst/>
          </a:prstGeom>
        </p:spPr>
        <p:txBody>
          <a:bodyPr wrap="square">
            <a:spAutoFit/>
          </a:bodyPr>
          <a:lstStyle/>
          <a:p>
            <a:r>
              <a:rPr lang="en-US" dirty="0" smtClean="0"/>
              <a:t>These </a:t>
            </a:r>
            <a:r>
              <a:rPr lang="en-US" dirty="0"/>
              <a:t>packets can then be sent by devices </a:t>
            </a:r>
            <a:r>
              <a:rPr lang="en-US" dirty="0" smtClean="0"/>
              <a:t>like </a:t>
            </a:r>
            <a:r>
              <a:rPr lang="en-US" dirty="0"/>
              <a:t>switches and routers to the </a:t>
            </a:r>
            <a:r>
              <a:rPr lang="en-US" dirty="0" smtClean="0"/>
              <a:t>designated </a:t>
            </a:r>
            <a:r>
              <a:rPr lang="en-US" dirty="0"/>
              <a:t> </a:t>
            </a:r>
            <a:r>
              <a:rPr lang="en-US" dirty="0" smtClean="0"/>
              <a:t>targets</a:t>
            </a:r>
            <a:r>
              <a:rPr lang="en-US" dirty="0"/>
              <a:t>.  Ethernet cable, (</a:t>
            </a:r>
            <a:r>
              <a:rPr lang="en-US" b="1" dirty="0"/>
              <a:t>ADSL</a:t>
            </a:r>
            <a:r>
              <a:rPr lang="en-US" dirty="0"/>
              <a:t>)  etc.) </a:t>
            </a:r>
          </a:p>
          <a:p>
            <a:r>
              <a:rPr lang="en-US" dirty="0"/>
              <a:t>Asymmetric Digital subscriber line </a:t>
            </a:r>
          </a:p>
        </p:txBody>
      </p:sp>
      <p:sp>
        <p:nvSpPr>
          <p:cNvPr id="16" name="TextBox 15"/>
          <p:cNvSpPr txBox="1"/>
          <p:nvPr/>
        </p:nvSpPr>
        <p:spPr>
          <a:xfrm>
            <a:off x="5043237" y="3519113"/>
            <a:ext cx="3459079" cy="646331"/>
          </a:xfrm>
          <a:prstGeom prst="rect">
            <a:avLst/>
          </a:prstGeom>
          <a:noFill/>
        </p:spPr>
        <p:txBody>
          <a:bodyPr wrap="square" rtlCol="0">
            <a:spAutoFit/>
          </a:bodyPr>
          <a:lstStyle/>
          <a:p>
            <a:r>
              <a:rPr lang="en-US" dirty="0" smtClean="0"/>
              <a:t>NBN is National Broadband Network</a:t>
            </a:r>
            <a:endParaRPr lang="en-US" dirty="0"/>
          </a:p>
        </p:txBody>
      </p:sp>
      <p:sp>
        <p:nvSpPr>
          <p:cNvPr id="13"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4"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Forward or Next 19">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Information 20">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TextBox 21">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12</a:t>
            </a:fld>
            <a:endParaRPr lang="en-US" sz="1200" dirty="0"/>
          </a:p>
        </p:txBody>
      </p:sp>
    </p:spTree>
    <p:extLst>
      <p:ext uri="{BB962C8B-B14F-4D97-AF65-F5344CB8AC3E}">
        <p14:creationId xmlns:p14="http://schemas.microsoft.com/office/powerpoint/2010/main" val="21668104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65488" y="369105"/>
            <a:ext cx="8229600" cy="1143000"/>
          </a:xfrm>
        </p:spPr>
        <p:txBody>
          <a:bodyPr/>
          <a:lstStyle/>
          <a:p>
            <a:pPr algn="l" eaLnBrk="1" hangingPunct="1"/>
            <a:r>
              <a:rPr lang="en-US" dirty="0" smtClean="0">
                <a:latin typeface="Arial" charset="0"/>
                <a:ea typeface="ＭＳ Ｐゴシック" charset="0"/>
                <a:cs typeface="ＭＳ Ｐゴシック" charset="0"/>
              </a:rPr>
              <a:t>Other Networks</a:t>
            </a:r>
            <a:endParaRPr lang="en-AU" dirty="0">
              <a:latin typeface="Arial" charset="0"/>
              <a:ea typeface="ＭＳ Ｐゴシック" charset="0"/>
              <a:cs typeface="ＭＳ Ｐゴシック" charset="0"/>
            </a:endParaRPr>
          </a:p>
        </p:txBody>
      </p:sp>
      <p:sp>
        <p:nvSpPr>
          <p:cNvPr id="12291" name="Content Placeholder 2"/>
          <p:cNvSpPr>
            <a:spLocks noGrp="1"/>
          </p:cNvSpPr>
          <p:nvPr>
            <p:ph sz="quarter" idx="4294967295"/>
          </p:nvPr>
        </p:nvSpPr>
        <p:spPr>
          <a:xfrm>
            <a:off x="468312" y="1770063"/>
            <a:ext cx="8675687" cy="3078162"/>
          </a:xfrm>
        </p:spPr>
        <p:txBody>
          <a:bodyPr>
            <a:normAutofit lnSpcReduction="10000"/>
          </a:bodyPr>
          <a:lstStyle/>
          <a:p>
            <a:pPr eaLnBrk="1" hangingPunct="1">
              <a:buFont typeface="Wingdings" charset="0"/>
              <a:buNone/>
            </a:pPr>
            <a:r>
              <a:rPr lang="en-US" sz="1600" dirty="0">
                <a:latin typeface="Arial" charset="0"/>
                <a:ea typeface="ＭＳ Ｐゴシック" charset="0"/>
                <a:cs typeface="ＭＳ Ｐゴシック" charset="0"/>
              </a:rPr>
              <a:t>A Network is a collection of computers and devices connected together that </a:t>
            </a:r>
            <a:r>
              <a:rPr lang="en-US" sz="1600" dirty="0" smtClean="0">
                <a:latin typeface="Arial" charset="0"/>
                <a:ea typeface="ＭＳ Ｐゴシック" charset="0"/>
                <a:cs typeface="ＭＳ Ｐゴシック" charset="0"/>
              </a:rPr>
              <a:t>allow  communications </a:t>
            </a:r>
            <a:r>
              <a:rPr lang="en-US" sz="1600" dirty="0">
                <a:latin typeface="Arial" charset="0"/>
                <a:ea typeface="ＭＳ Ｐゴシック" charset="0"/>
                <a:cs typeface="ＭＳ Ｐゴシック" charset="0"/>
              </a:rPr>
              <a:t>between the users and let them share resources with each other.</a:t>
            </a:r>
          </a:p>
          <a:p>
            <a:pPr eaLnBrk="1" hangingPunct="1">
              <a:buFont typeface="Wingdings" charset="0"/>
              <a:buNone/>
            </a:pPr>
            <a:r>
              <a:rPr lang="en-US" sz="1600" dirty="0">
                <a:latin typeface="Arial" charset="0"/>
                <a:ea typeface="ＭＳ Ｐゴシック" charset="0"/>
                <a:cs typeface="ＭＳ Ｐゴシック" charset="0"/>
              </a:rPr>
              <a:t>Network topology is the layout of the interconnections of the elements of a computer network.</a:t>
            </a:r>
          </a:p>
          <a:p>
            <a:pPr eaLnBrk="1" hangingPunct="1"/>
            <a:r>
              <a:rPr lang="en-US" sz="1600" dirty="0">
                <a:solidFill>
                  <a:schemeClr val="accent2">
                    <a:lumMod val="50000"/>
                  </a:schemeClr>
                </a:solidFill>
                <a:latin typeface="Arial" charset="0"/>
                <a:ea typeface="ＭＳ Ｐゴシック" charset="0"/>
                <a:cs typeface="ＭＳ Ｐゴシック" charset="0"/>
              </a:rPr>
              <a:t>Network Topology types:</a:t>
            </a:r>
          </a:p>
          <a:p>
            <a:pPr eaLnBrk="1" hangingPunct="1"/>
            <a:r>
              <a:rPr lang="en-US" sz="1600" dirty="0">
                <a:latin typeface="Arial" charset="0"/>
                <a:ea typeface="ＭＳ Ｐゴシック" charset="0"/>
                <a:cs typeface="ＭＳ Ｐゴシック" charset="0"/>
              </a:rPr>
              <a:t>Ring, </a:t>
            </a:r>
            <a:endParaRPr lang="en-US" sz="1600" dirty="0" smtClean="0">
              <a:latin typeface="Arial" charset="0"/>
              <a:ea typeface="ＭＳ Ｐゴシック" charset="0"/>
              <a:cs typeface="ＭＳ Ｐゴシック" charset="0"/>
            </a:endParaRPr>
          </a:p>
          <a:p>
            <a:pPr eaLnBrk="1" hangingPunct="1"/>
            <a:r>
              <a:rPr lang="en-US" sz="1600" dirty="0" smtClean="0">
                <a:latin typeface="Arial" charset="0"/>
                <a:ea typeface="ＭＳ Ｐゴシック" charset="0"/>
                <a:cs typeface="ＭＳ Ｐゴシック" charset="0"/>
              </a:rPr>
              <a:t>Mesh</a:t>
            </a:r>
            <a:r>
              <a:rPr lang="en-US" sz="1600" dirty="0">
                <a:latin typeface="Arial" charset="0"/>
                <a:ea typeface="ＭＳ Ｐゴシック" charset="0"/>
                <a:cs typeface="ＭＳ Ｐゴシック" charset="0"/>
              </a:rPr>
              <a:t>, </a:t>
            </a:r>
            <a:endParaRPr lang="en-US" sz="1600" dirty="0" smtClean="0">
              <a:latin typeface="Arial" charset="0"/>
              <a:ea typeface="ＭＳ Ｐゴシック" charset="0"/>
              <a:cs typeface="ＭＳ Ｐゴシック" charset="0"/>
            </a:endParaRPr>
          </a:p>
          <a:p>
            <a:pPr eaLnBrk="1" hangingPunct="1"/>
            <a:r>
              <a:rPr lang="en-US" sz="1600" dirty="0" smtClean="0">
                <a:latin typeface="Arial" charset="0"/>
                <a:ea typeface="ＭＳ Ｐゴシック" charset="0"/>
                <a:cs typeface="ＭＳ Ｐゴシック" charset="0"/>
              </a:rPr>
              <a:t>Star</a:t>
            </a:r>
            <a:r>
              <a:rPr lang="en-US" sz="1600" dirty="0">
                <a:latin typeface="Arial" charset="0"/>
                <a:ea typeface="ＭＳ Ｐゴシック" charset="0"/>
                <a:cs typeface="ＭＳ Ｐゴシック" charset="0"/>
              </a:rPr>
              <a:t>, </a:t>
            </a:r>
            <a:endParaRPr lang="en-US" sz="1600" dirty="0" smtClean="0">
              <a:latin typeface="Arial" charset="0"/>
              <a:ea typeface="ＭＳ Ｐゴシック" charset="0"/>
              <a:cs typeface="ＭＳ Ｐゴシック" charset="0"/>
            </a:endParaRPr>
          </a:p>
          <a:p>
            <a:pPr eaLnBrk="1" hangingPunct="1"/>
            <a:r>
              <a:rPr lang="en-US" sz="1600" dirty="0" smtClean="0">
                <a:latin typeface="Arial" charset="0"/>
                <a:ea typeface="ＭＳ Ｐゴシック" charset="0"/>
                <a:cs typeface="ＭＳ Ｐゴシック" charset="0"/>
              </a:rPr>
              <a:t>Fully Connected</a:t>
            </a:r>
            <a:r>
              <a:rPr lang="en-US" sz="1600" dirty="0">
                <a:latin typeface="Arial" charset="0"/>
                <a:ea typeface="ＭＳ Ｐゴシック" charset="0"/>
                <a:cs typeface="ＭＳ Ｐゴシック" charset="0"/>
              </a:rPr>
              <a:t>, </a:t>
            </a:r>
            <a:endParaRPr lang="en-US" sz="1600" dirty="0" smtClean="0">
              <a:latin typeface="Arial" charset="0"/>
              <a:ea typeface="ＭＳ Ｐゴシック" charset="0"/>
              <a:cs typeface="ＭＳ Ｐゴシック" charset="0"/>
            </a:endParaRPr>
          </a:p>
          <a:p>
            <a:pPr eaLnBrk="1" hangingPunct="1"/>
            <a:r>
              <a:rPr lang="en-US" sz="1600" dirty="0" smtClean="0">
                <a:latin typeface="Arial" charset="0"/>
                <a:ea typeface="ＭＳ Ｐゴシック" charset="0"/>
                <a:cs typeface="ＭＳ Ｐゴシック" charset="0"/>
              </a:rPr>
              <a:t>Line</a:t>
            </a:r>
            <a:r>
              <a:rPr lang="en-US" sz="1600" dirty="0">
                <a:latin typeface="Arial" charset="0"/>
                <a:ea typeface="ＭＳ Ｐゴシック" charset="0"/>
                <a:cs typeface="ＭＳ Ｐゴシック" charset="0"/>
              </a:rPr>
              <a:t>, </a:t>
            </a:r>
            <a:endParaRPr lang="en-US" sz="1600" dirty="0" smtClean="0">
              <a:latin typeface="Arial" charset="0"/>
              <a:ea typeface="ＭＳ Ｐゴシック" charset="0"/>
              <a:cs typeface="ＭＳ Ｐゴシック" charset="0"/>
            </a:endParaRPr>
          </a:p>
          <a:p>
            <a:pPr eaLnBrk="1" hangingPunct="1"/>
            <a:r>
              <a:rPr lang="en-US" sz="1600" dirty="0" smtClean="0">
                <a:latin typeface="Arial" charset="0"/>
                <a:ea typeface="ＭＳ Ｐゴシック" charset="0"/>
                <a:cs typeface="ＭＳ Ｐゴシック" charset="0"/>
              </a:rPr>
              <a:t>Tree </a:t>
            </a:r>
          </a:p>
          <a:p>
            <a:pPr eaLnBrk="1" hangingPunct="1"/>
            <a:r>
              <a:rPr lang="en-US" sz="1600" dirty="0" smtClean="0">
                <a:latin typeface="Arial" charset="0"/>
                <a:ea typeface="ＭＳ Ｐゴシック" charset="0"/>
                <a:cs typeface="ＭＳ Ｐゴシック" charset="0"/>
              </a:rPr>
              <a:t>Bus</a:t>
            </a:r>
            <a:endParaRPr lang="en-US" sz="1600" dirty="0">
              <a:latin typeface="Arial" charset="0"/>
              <a:ea typeface="ＭＳ Ｐゴシック" charset="0"/>
              <a:cs typeface="ＭＳ Ｐゴシック" charset="0"/>
            </a:endParaRPr>
          </a:p>
        </p:txBody>
      </p:sp>
      <p:sp>
        <p:nvSpPr>
          <p:cNvPr id="19" name="Action Button: Back or Previous 18">
            <a:hlinkClick r:id="" action="ppaction://hlinkshowjump?jump=previousslide" highlightClick="1"/>
          </p:cNvPr>
          <p:cNvSpPr/>
          <p:nvPr/>
        </p:nvSpPr>
        <p:spPr>
          <a:xfrm>
            <a:off x="5651500" y="188913"/>
            <a:ext cx="433388"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sp>
        <p:nvSpPr>
          <p:cNvPr id="20" name="Action Button: Home 19">
            <a:hlinkClick r:id="" action="ppaction://hlinkshowjump?jump=firstslide" highlightClick="1"/>
          </p:cNvPr>
          <p:cNvSpPr/>
          <p:nvPr/>
        </p:nvSpPr>
        <p:spPr>
          <a:xfrm>
            <a:off x="7667625" y="188913"/>
            <a:ext cx="433388"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sp>
        <p:nvSpPr>
          <p:cNvPr id="21" name="Action Button: End 20">
            <a:hlinkClick r:id="" action="ppaction://hlinkshowjump?jump=lastslide" highlightClick="1"/>
          </p:cNvPr>
          <p:cNvSpPr/>
          <p:nvPr/>
        </p:nvSpPr>
        <p:spPr>
          <a:xfrm>
            <a:off x="7164388" y="188913"/>
            <a:ext cx="431800" cy="36036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sp>
        <p:nvSpPr>
          <p:cNvPr id="22" name="Action Button: Beginning 21">
            <a:hlinkClick r:id="" action="ppaction://hlinkshowjump?jump=firstslide" highlightClick="1"/>
          </p:cNvPr>
          <p:cNvSpPr/>
          <p:nvPr/>
        </p:nvSpPr>
        <p:spPr>
          <a:xfrm>
            <a:off x="6659563" y="188913"/>
            <a:ext cx="433387" cy="36036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sp>
        <p:nvSpPr>
          <p:cNvPr id="23" name="Action Button: Forward or Next 22">
            <a:hlinkClick r:id="" action="ppaction://hlinkshowjump?jump=nextslide" highlightClick="1"/>
          </p:cNvPr>
          <p:cNvSpPr/>
          <p:nvPr/>
        </p:nvSpPr>
        <p:spPr>
          <a:xfrm>
            <a:off x="6156325" y="188913"/>
            <a:ext cx="431800" cy="3603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sp>
        <p:nvSpPr>
          <p:cNvPr id="24" name="Action Button: Help 23">
            <a:hlinkClick r:id="rId3" action="ppaction://hlinksldjump" highlightClick="1"/>
          </p:cNvPr>
          <p:cNvSpPr/>
          <p:nvPr/>
        </p:nvSpPr>
        <p:spPr>
          <a:xfrm>
            <a:off x="8172450" y="188913"/>
            <a:ext cx="431800" cy="36036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800"/>
          </a:p>
        </p:txBody>
      </p:sp>
      <p:pic>
        <p:nvPicPr>
          <p:cNvPr id="12301" name="Picture 14" descr="http://upload.wikimedia.org/wikipedia/commons/d/db/NetworkTopology-R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268327"/>
            <a:ext cx="720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6" descr="http://upload.wikimedia.org/wikipedia/commons/6/66/NetworkTopology-S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5289057"/>
            <a:ext cx="719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8" descr="http://upload.wikimedia.org/wikipedia/commons/b/ba/NetworkTopology-L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5769977"/>
            <a:ext cx="720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0" descr="http://upload.wikimedia.org/wikipedia/commons/8/8d/NetworkTopology-Mes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5395327"/>
            <a:ext cx="7191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2" descr="http://upload.wikimedia.org/wikipedia/commons/3/3c/NetworkTopology-FullyConnect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5274677"/>
            <a:ext cx="7207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4" descr="http://upload.wikimedia.org/wikipedia/commons/a/a5/NetworkTopology-Tre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5473115"/>
            <a:ext cx="7191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6" descr="http://upload.wikimedia.org/wikipedia/commons/4/4d/NetworkTopology-B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9393" y="5096878"/>
            <a:ext cx="7191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Box 24"/>
          <p:cNvSpPr txBox="1">
            <a:spLocks noChangeArrowheads="1"/>
          </p:cNvSpPr>
          <p:nvPr/>
        </p:nvSpPr>
        <p:spPr bwMode="auto">
          <a:xfrm>
            <a:off x="395288" y="5977940"/>
            <a:ext cx="792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Ring</a:t>
            </a:r>
            <a:endParaRPr lang="en-AU" sz="1800"/>
          </a:p>
        </p:txBody>
      </p:sp>
      <p:sp>
        <p:nvSpPr>
          <p:cNvPr id="12309" name="TextBox 25"/>
          <p:cNvSpPr txBox="1">
            <a:spLocks noChangeArrowheads="1"/>
          </p:cNvSpPr>
          <p:nvPr/>
        </p:nvSpPr>
        <p:spPr bwMode="auto">
          <a:xfrm>
            <a:off x="1476375" y="5904915"/>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Mesh</a:t>
            </a:r>
            <a:endParaRPr lang="en-AU" sz="1800"/>
          </a:p>
        </p:txBody>
      </p:sp>
      <p:sp>
        <p:nvSpPr>
          <p:cNvPr id="12310" name="TextBox 26"/>
          <p:cNvSpPr txBox="1">
            <a:spLocks noChangeArrowheads="1"/>
          </p:cNvSpPr>
          <p:nvPr/>
        </p:nvSpPr>
        <p:spPr bwMode="auto">
          <a:xfrm>
            <a:off x="2700338" y="5904915"/>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Star</a:t>
            </a:r>
            <a:endParaRPr lang="en-AU" sz="1800"/>
          </a:p>
        </p:txBody>
      </p:sp>
      <p:sp>
        <p:nvSpPr>
          <p:cNvPr id="12311" name="TextBox 27"/>
          <p:cNvSpPr txBox="1">
            <a:spLocks noChangeArrowheads="1"/>
          </p:cNvSpPr>
          <p:nvPr/>
        </p:nvSpPr>
        <p:spPr bwMode="auto">
          <a:xfrm>
            <a:off x="3563938" y="5904915"/>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Fully Connected</a:t>
            </a:r>
            <a:endParaRPr lang="en-AU" sz="1800"/>
          </a:p>
        </p:txBody>
      </p:sp>
      <p:sp>
        <p:nvSpPr>
          <p:cNvPr id="12312" name="TextBox 28"/>
          <p:cNvSpPr txBox="1">
            <a:spLocks noChangeArrowheads="1"/>
          </p:cNvSpPr>
          <p:nvPr/>
        </p:nvSpPr>
        <p:spPr bwMode="auto">
          <a:xfrm>
            <a:off x="5076825" y="5977940"/>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Line</a:t>
            </a:r>
            <a:endParaRPr lang="en-AU" sz="1800"/>
          </a:p>
        </p:txBody>
      </p:sp>
      <p:sp>
        <p:nvSpPr>
          <p:cNvPr id="12313" name="TextBox 29"/>
          <p:cNvSpPr txBox="1">
            <a:spLocks noChangeArrowheads="1"/>
          </p:cNvSpPr>
          <p:nvPr/>
        </p:nvSpPr>
        <p:spPr bwMode="auto">
          <a:xfrm>
            <a:off x="6156325" y="5904915"/>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Tree</a:t>
            </a:r>
            <a:endParaRPr lang="en-AU" sz="1800"/>
          </a:p>
        </p:txBody>
      </p:sp>
      <p:sp>
        <p:nvSpPr>
          <p:cNvPr id="12314" name="TextBox 30"/>
          <p:cNvSpPr txBox="1">
            <a:spLocks noChangeArrowheads="1"/>
          </p:cNvSpPr>
          <p:nvPr/>
        </p:nvSpPr>
        <p:spPr bwMode="auto">
          <a:xfrm>
            <a:off x="8022517" y="5517565"/>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Bus</a:t>
            </a:r>
            <a:endParaRPr lang="en-AU" sz="1800" dirty="0"/>
          </a:p>
        </p:txBody>
      </p:sp>
      <p:pic>
        <p:nvPicPr>
          <p:cNvPr id="27" name="Picture 67" descr="network-topologies-300x1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63" y="0"/>
            <a:ext cx="27813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etwork mesh.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0800" y="2778125"/>
            <a:ext cx="3924300" cy="2070100"/>
          </a:xfrm>
          <a:prstGeom prst="rect">
            <a:avLst/>
          </a:prstGeom>
        </p:spPr>
      </p:pic>
      <p:sp>
        <p:nvSpPr>
          <p:cNvPr id="30"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31"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2"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3" name="Action Button: Forward or Next 32">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4" name="Action Button: Information 33">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5" name="TextBox 34">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13</a:t>
            </a:fld>
            <a:endParaRPr lang="en-US" sz="1200" dirty="0"/>
          </a:p>
        </p:txBody>
      </p:sp>
    </p:spTree>
    <p:extLst>
      <p:ext uri="{BB962C8B-B14F-4D97-AF65-F5344CB8AC3E}">
        <p14:creationId xmlns:p14="http://schemas.microsoft.com/office/powerpoint/2010/main" val="273674604"/>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500"/>
                                        <p:tgtEl>
                                          <p:spTgt spid="12291">
                                            <p:txEl>
                                              <p:pRg st="0" end="0"/>
                                            </p:txEl>
                                          </p:spTgt>
                                        </p:tgtEl>
                                      </p:cBhvr>
                                    </p:animEffect>
                                    <p:anim calcmode="lin" valueType="num">
                                      <p:cBhvr>
                                        <p:cTn id="12" dur="500" fill="hold"/>
                                        <p:tgtEl>
                                          <p:spTgt spid="12291">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9200"/>
                            </p:stCondLst>
                            <p:childTnLst>
                              <p:par>
                                <p:cTn id="15" presetID="45" presetClass="entr" presetSubtype="0" fill="hold" nodeType="afterEffect">
                                  <p:stCondLst>
                                    <p:cond delay="0"/>
                                  </p:stCondLst>
                                  <p:iterate type="lt">
                                    <p:tmPct val="10000"/>
                                  </p:iterate>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500"/>
                                        <p:tgtEl>
                                          <p:spTgt spid="12291">
                                            <p:txEl>
                                              <p:pRg st="1" end="1"/>
                                            </p:txEl>
                                          </p:spTgt>
                                        </p:tgtEl>
                                      </p:cBhvr>
                                    </p:animEffect>
                                    <p:anim calcmode="lin" valueType="num">
                                      <p:cBhvr>
                                        <p:cTn id="18" dur="500" fill="hold"/>
                                        <p:tgtEl>
                                          <p:spTgt spid="12291">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12291">
                                            <p:txEl>
                                              <p:pRg st="1" end="1"/>
                                            </p:txEl>
                                          </p:spTgt>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3600"/>
                            </p:stCondLst>
                            <p:childTnLst>
                              <p:par>
                                <p:cTn id="21" presetID="29" presetClass="entr" presetSubtype="0" fill="hold" nodeType="after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p:cTn id="23" dur="1000" fill="hold"/>
                                        <p:tgtEl>
                                          <p:spTgt spid="12291">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1229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2291">
                                            <p:txEl>
                                              <p:pRg st="2" end="2"/>
                                            </p:txEl>
                                          </p:spTgt>
                                        </p:tgtEl>
                                      </p:cBhvr>
                                    </p:animEffect>
                                  </p:childTnLst>
                                </p:cTn>
                              </p:par>
                            </p:childTnLst>
                          </p:cTn>
                        </p:par>
                        <p:par>
                          <p:cTn id="26" fill="hold" nodeType="afterGroup">
                            <p:stCondLst>
                              <p:cond delay="14600"/>
                            </p:stCondLst>
                            <p:childTnLst>
                              <p:par>
                                <p:cTn id="27" presetID="29" presetClass="entr" presetSubtype="0" fill="hold" nodeType="after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 calcmode="lin" valueType="num">
                                      <p:cBhvr>
                                        <p:cTn id="29" dur="1000" fill="hold"/>
                                        <p:tgtEl>
                                          <p:spTgt spid="12291">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291">
                                            <p:txEl>
                                              <p:pRg st="3" end="3"/>
                                            </p:txEl>
                                          </p:spTgt>
                                        </p:tgtEl>
                                      </p:cBhvr>
                                    </p:animEffect>
                                  </p:childTnLst>
                                </p:cTn>
                              </p:par>
                            </p:childTnLst>
                          </p:cTn>
                        </p:par>
                        <p:par>
                          <p:cTn id="32" fill="hold">
                            <p:stCondLst>
                              <p:cond delay="15600"/>
                            </p:stCondLst>
                            <p:childTnLst>
                              <p:par>
                                <p:cTn id="33" presetID="29" presetClass="entr" presetSubtype="0" fill="hold" nodeType="after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 calcmode="lin" valueType="num">
                                      <p:cBhvr>
                                        <p:cTn id="35" dur="1000" fill="hold"/>
                                        <p:tgtEl>
                                          <p:spTgt spid="1229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229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291">
                                            <p:txEl>
                                              <p:pRg st="4" end="4"/>
                                            </p:txEl>
                                          </p:spTgt>
                                        </p:tgtEl>
                                      </p:cBhvr>
                                    </p:animEffect>
                                  </p:childTnLst>
                                </p:cTn>
                              </p:par>
                            </p:childTnLst>
                          </p:cTn>
                        </p:par>
                        <p:par>
                          <p:cTn id="38" fill="hold">
                            <p:stCondLst>
                              <p:cond delay="16600"/>
                            </p:stCondLst>
                            <p:childTnLst>
                              <p:par>
                                <p:cTn id="39" presetID="29" presetClass="entr" presetSubtype="0" fill="hold" nodeType="afterEffect">
                                  <p:stCondLst>
                                    <p:cond delay="0"/>
                                  </p:stCondLst>
                                  <p:childTnLst>
                                    <p:set>
                                      <p:cBhvr>
                                        <p:cTn id="40" dur="1" fill="hold">
                                          <p:stCondLst>
                                            <p:cond delay="0"/>
                                          </p:stCondLst>
                                        </p:cTn>
                                        <p:tgtEl>
                                          <p:spTgt spid="12291">
                                            <p:txEl>
                                              <p:pRg st="5" end="5"/>
                                            </p:txEl>
                                          </p:spTgt>
                                        </p:tgtEl>
                                        <p:attrNameLst>
                                          <p:attrName>style.visibility</p:attrName>
                                        </p:attrNameLst>
                                      </p:cBhvr>
                                      <p:to>
                                        <p:strVal val="visible"/>
                                      </p:to>
                                    </p:set>
                                    <p:anim calcmode="lin" valueType="num">
                                      <p:cBhvr>
                                        <p:cTn id="41" dur="1000" fill="hold"/>
                                        <p:tgtEl>
                                          <p:spTgt spid="12291">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1229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291">
                                            <p:txEl>
                                              <p:pRg st="5" end="5"/>
                                            </p:txEl>
                                          </p:spTgt>
                                        </p:tgtEl>
                                      </p:cBhvr>
                                    </p:animEffect>
                                  </p:childTnLst>
                                </p:cTn>
                              </p:par>
                            </p:childTnLst>
                          </p:cTn>
                        </p:par>
                        <p:par>
                          <p:cTn id="44" fill="hold">
                            <p:stCondLst>
                              <p:cond delay="17600"/>
                            </p:stCondLst>
                            <p:childTnLst>
                              <p:par>
                                <p:cTn id="45" presetID="29" presetClass="entr" presetSubtype="0" fill="hold" nodeType="after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anim calcmode="lin" valueType="num">
                                      <p:cBhvr>
                                        <p:cTn id="47" dur="1000" fill="hold"/>
                                        <p:tgtEl>
                                          <p:spTgt spid="12291">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1229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291">
                                            <p:txEl>
                                              <p:pRg st="6" end="6"/>
                                            </p:txEl>
                                          </p:spTgt>
                                        </p:tgtEl>
                                      </p:cBhvr>
                                    </p:animEffect>
                                  </p:childTnLst>
                                </p:cTn>
                              </p:par>
                            </p:childTnLst>
                          </p:cTn>
                        </p:par>
                        <p:par>
                          <p:cTn id="50" fill="hold">
                            <p:stCondLst>
                              <p:cond delay="18600"/>
                            </p:stCondLst>
                            <p:childTnLst>
                              <p:par>
                                <p:cTn id="51" presetID="29" presetClass="entr" presetSubtype="0" fill="hold" nodeType="afterEffect">
                                  <p:stCondLst>
                                    <p:cond delay="0"/>
                                  </p:stCondLst>
                                  <p:childTnLst>
                                    <p:set>
                                      <p:cBhvr>
                                        <p:cTn id="52" dur="1" fill="hold">
                                          <p:stCondLst>
                                            <p:cond delay="0"/>
                                          </p:stCondLst>
                                        </p:cTn>
                                        <p:tgtEl>
                                          <p:spTgt spid="12291">
                                            <p:txEl>
                                              <p:pRg st="7" end="7"/>
                                            </p:txEl>
                                          </p:spTgt>
                                        </p:tgtEl>
                                        <p:attrNameLst>
                                          <p:attrName>style.visibility</p:attrName>
                                        </p:attrNameLst>
                                      </p:cBhvr>
                                      <p:to>
                                        <p:strVal val="visible"/>
                                      </p:to>
                                    </p:set>
                                    <p:anim calcmode="lin" valueType="num">
                                      <p:cBhvr>
                                        <p:cTn id="53" dur="1000" fill="hold"/>
                                        <p:tgtEl>
                                          <p:spTgt spid="12291">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1229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291">
                                            <p:txEl>
                                              <p:pRg st="7" end="7"/>
                                            </p:txEl>
                                          </p:spTgt>
                                        </p:tgtEl>
                                      </p:cBhvr>
                                    </p:animEffect>
                                  </p:childTnLst>
                                </p:cTn>
                              </p:par>
                            </p:childTnLst>
                          </p:cTn>
                        </p:par>
                        <p:par>
                          <p:cTn id="56" fill="hold">
                            <p:stCondLst>
                              <p:cond delay="19600"/>
                            </p:stCondLst>
                            <p:childTnLst>
                              <p:par>
                                <p:cTn id="57" presetID="29" presetClass="entr" presetSubtype="0" fill="hold" nodeType="afterEffect">
                                  <p:stCondLst>
                                    <p:cond delay="0"/>
                                  </p:stCondLst>
                                  <p:childTnLst>
                                    <p:set>
                                      <p:cBhvr>
                                        <p:cTn id="58" dur="1" fill="hold">
                                          <p:stCondLst>
                                            <p:cond delay="0"/>
                                          </p:stCondLst>
                                        </p:cTn>
                                        <p:tgtEl>
                                          <p:spTgt spid="12291">
                                            <p:txEl>
                                              <p:pRg st="8" end="8"/>
                                            </p:txEl>
                                          </p:spTgt>
                                        </p:tgtEl>
                                        <p:attrNameLst>
                                          <p:attrName>style.visibility</p:attrName>
                                        </p:attrNameLst>
                                      </p:cBhvr>
                                      <p:to>
                                        <p:strVal val="visible"/>
                                      </p:to>
                                    </p:set>
                                    <p:anim calcmode="lin" valueType="num">
                                      <p:cBhvr>
                                        <p:cTn id="59" dur="1000" fill="hold"/>
                                        <p:tgtEl>
                                          <p:spTgt spid="12291">
                                            <p:txEl>
                                              <p:pRg st="8" end="8"/>
                                            </p:txEl>
                                          </p:spTgt>
                                        </p:tgtEl>
                                        <p:attrNameLst>
                                          <p:attrName>ppt_x</p:attrName>
                                        </p:attrNameLst>
                                      </p:cBhvr>
                                      <p:tavLst>
                                        <p:tav tm="0">
                                          <p:val>
                                            <p:strVal val="#ppt_x-.2"/>
                                          </p:val>
                                        </p:tav>
                                        <p:tav tm="100000">
                                          <p:val>
                                            <p:strVal val="#ppt_x"/>
                                          </p:val>
                                        </p:tav>
                                      </p:tavLst>
                                    </p:anim>
                                    <p:anim calcmode="lin" valueType="num">
                                      <p:cBhvr>
                                        <p:cTn id="60" dur="1000" fill="hold"/>
                                        <p:tgtEl>
                                          <p:spTgt spid="1229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2291">
                                            <p:txEl>
                                              <p:pRg st="8" end="8"/>
                                            </p:txEl>
                                          </p:spTgt>
                                        </p:tgtEl>
                                      </p:cBhvr>
                                    </p:animEffect>
                                  </p:childTnLst>
                                </p:cTn>
                              </p:par>
                            </p:childTnLst>
                          </p:cTn>
                        </p:par>
                        <p:par>
                          <p:cTn id="62" fill="hold">
                            <p:stCondLst>
                              <p:cond delay="20600"/>
                            </p:stCondLst>
                            <p:childTnLst>
                              <p:par>
                                <p:cTn id="63" presetID="29" presetClass="entr" presetSubtype="0" fill="hold" nodeType="afterEffect">
                                  <p:stCondLst>
                                    <p:cond delay="0"/>
                                  </p:stCondLst>
                                  <p:childTnLst>
                                    <p:set>
                                      <p:cBhvr>
                                        <p:cTn id="64" dur="1" fill="hold">
                                          <p:stCondLst>
                                            <p:cond delay="0"/>
                                          </p:stCondLst>
                                        </p:cTn>
                                        <p:tgtEl>
                                          <p:spTgt spid="12291">
                                            <p:txEl>
                                              <p:pRg st="9" end="9"/>
                                            </p:txEl>
                                          </p:spTgt>
                                        </p:tgtEl>
                                        <p:attrNameLst>
                                          <p:attrName>style.visibility</p:attrName>
                                        </p:attrNameLst>
                                      </p:cBhvr>
                                      <p:to>
                                        <p:strVal val="visible"/>
                                      </p:to>
                                    </p:set>
                                    <p:anim calcmode="lin" valueType="num">
                                      <p:cBhvr>
                                        <p:cTn id="65" dur="1000" fill="hold"/>
                                        <p:tgtEl>
                                          <p:spTgt spid="12291">
                                            <p:txEl>
                                              <p:pRg st="9" end="9"/>
                                            </p:txEl>
                                          </p:spTgt>
                                        </p:tgtEl>
                                        <p:attrNameLst>
                                          <p:attrName>ppt_x</p:attrName>
                                        </p:attrNameLst>
                                      </p:cBhvr>
                                      <p:tavLst>
                                        <p:tav tm="0">
                                          <p:val>
                                            <p:strVal val="#ppt_x-.2"/>
                                          </p:val>
                                        </p:tav>
                                        <p:tav tm="100000">
                                          <p:val>
                                            <p:strVal val="#ppt_x"/>
                                          </p:val>
                                        </p:tav>
                                      </p:tavLst>
                                    </p:anim>
                                    <p:anim calcmode="lin" valueType="num">
                                      <p:cBhvr>
                                        <p:cTn id="66" dur="1000" fill="hold"/>
                                        <p:tgtEl>
                                          <p:spTgt spid="12291">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2291">
                                            <p:txEl>
                                              <p:pRg st="9" end="9"/>
                                            </p:txEl>
                                          </p:spTgt>
                                        </p:tgtEl>
                                      </p:cBhvr>
                                    </p:animEffect>
                                  </p:childTnLst>
                                </p:cTn>
                              </p:par>
                            </p:childTnLst>
                          </p:cTn>
                        </p:par>
                        <p:par>
                          <p:cTn id="68" fill="hold" nodeType="afterGroup">
                            <p:stCondLst>
                              <p:cond delay="21600"/>
                            </p:stCondLst>
                            <p:childTnLst>
                              <p:par>
                                <p:cTn id="69" presetID="10" presetClass="entr" presetSubtype="0" fill="hold" nodeType="afterEffect">
                                  <p:stCondLst>
                                    <p:cond delay="0"/>
                                  </p:stCondLst>
                                  <p:childTnLst>
                                    <p:set>
                                      <p:cBhvr>
                                        <p:cTn id="70" dur="1" fill="hold">
                                          <p:stCondLst>
                                            <p:cond delay="0"/>
                                          </p:stCondLst>
                                        </p:cTn>
                                        <p:tgtEl>
                                          <p:spTgt spid="12301"/>
                                        </p:tgtEl>
                                        <p:attrNameLst>
                                          <p:attrName>style.visibility</p:attrName>
                                        </p:attrNameLst>
                                      </p:cBhvr>
                                      <p:to>
                                        <p:strVal val="visible"/>
                                      </p:to>
                                    </p:set>
                                    <p:animEffect transition="in" filter="fade">
                                      <p:cBhvr>
                                        <p:cTn id="71" dur="2000"/>
                                        <p:tgtEl>
                                          <p:spTgt spid="1230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308"/>
                                        </p:tgtEl>
                                        <p:attrNameLst>
                                          <p:attrName>style.visibility</p:attrName>
                                        </p:attrNameLst>
                                      </p:cBhvr>
                                      <p:to>
                                        <p:strVal val="visible"/>
                                      </p:to>
                                    </p:set>
                                    <p:animEffect transition="in" filter="fade">
                                      <p:cBhvr>
                                        <p:cTn id="74" dur="2000"/>
                                        <p:tgtEl>
                                          <p:spTgt spid="12308"/>
                                        </p:tgtEl>
                                      </p:cBhvr>
                                    </p:animEffect>
                                  </p:childTnLst>
                                </p:cTn>
                              </p:par>
                            </p:childTnLst>
                          </p:cTn>
                        </p:par>
                        <p:par>
                          <p:cTn id="75" fill="hold" nodeType="afterGroup">
                            <p:stCondLst>
                              <p:cond delay="23600"/>
                            </p:stCondLst>
                            <p:childTnLst>
                              <p:par>
                                <p:cTn id="76" presetID="10" presetClass="entr" presetSubtype="0" fill="hold" nodeType="afterEffect">
                                  <p:stCondLst>
                                    <p:cond delay="0"/>
                                  </p:stCondLst>
                                  <p:childTnLst>
                                    <p:set>
                                      <p:cBhvr>
                                        <p:cTn id="77" dur="1" fill="hold">
                                          <p:stCondLst>
                                            <p:cond delay="0"/>
                                          </p:stCondLst>
                                        </p:cTn>
                                        <p:tgtEl>
                                          <p:spTgt spid="12304"/>
                                        </p:tgtEl>
                                        <p:attrNameLst>
                                          <p:attrName>style.visibility</p:attrName>
                                        </p:attrNameLst>
                                      </p:cBhvr>
                                      <p:to>
                                        <p:strVal val="visible"/>
                                      </p:to>
                                    </p:set>
                                    <p:animEffect transition="in" filter="fade">
                                      <p:cBhvr>
                                        <p:cTn id="78" dur="2000"/>
                                        <p:tgtEl>
                                          <p:spTgt spid="1230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309"/>
                                        </p:tgtEl>
                                        <p:attrNameLst>
                                          <p:attrName>style.visibility</p:attrName>
                                        </p:attrNameLst>
                                      </p:cBhvr>
                                      <p:to>
                                        <p:strVal val="visible"/>
                                      </p:to>
                                    </p:set>
                                    <p:animEffect transition="in" filter="fade">
                                      <p:cBhvr>
                                        <p:cTn id="81" dur="2000"/>
                                        <p:tgtEl>
                                          <p:spTgt spid="12309"/>
                                        </p:tgtEl>
                                      </p:cBhvr>
                                    </p:animEffect>
                                  </p:childTnLst>
                                </p:cTn>
                              </p:par>
                            </p:childTnLst>
                          </p:cTn>
                        </p:par>
                        <p:par>
                          <p:cTn id="82" fill="hold" nodeType="afterGroup">
                            <p:stCondLst>
                              <p:cond delay="25600"/>
                            </p:stCondLst>
                            <p:childTnLst>
                              <p:par>
                                <p:cTn id="83" presetID="10" presetClass="entr" presetSubtype="0" fill="hold" nodeType="afterEffect">
                                  <p:stCondLst>
                                    <p:cond delay="0"/>
                                  </p:stCondLst>
                                  <p:childTnLst>
                                    <p:set>
                                      <p:cBhvr>
                                        <p:cTn id="84" dur="1" fill="hold">
                                          <p:stCondLst>
                                            <p:cond delay="0"/>
                                          </p:stCondLst>
                                        </p:cTn>
                                        <p:tgtEl>
                                          <p:spTgt spid="12302"/>
                                        </p:tgtEl>
                                        <p:attrNameLst>
                                          <p:attrName>style.visibility</p:attrName>
                                        </p:attrNameLst>
                                      </p:cBhvr>
                                      <p:to>
                                        <p:strVal val="visible"/>
                                      </p:to>
                                    </p:set>
                                    <p:animEffect transition="in" filter="fade">
                                      <p:cBhvr>
                                        <p:cTn id="85" dur="2000"/>
                                        <p:tgtEl>
                                          <p:spTgt spid="1230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310"/>
                                        </p:tgtEl>
                                        <p:attrNameLst>
                                          <p:attrName>style.visibility</p:attrName>
                                        </p:attrNameLst>
                                      </p:cBhvr>
                                      <p:to>
                                        <p:strVal val="visible"/>
                                      </p:to>
                                    </p:set>
                                    <p:animEffect transition="in" filter="fade">
                                      <p:cBhvr>
                                        <p:cTn id="88" dur="2000"/>
                                        <p:tgtEl>
                                          <p:spTgt spid="12310"/>
                                        </p:tgtEl>
                                      </p:cBhvr>
                                    </p:animEffect>
                                  </p:childTnLst>
                                </p:cTn>
                              </p:par>
                            </p:childTnLst>
                          </p:cTn>
                        </p:par>
                        <p:par>
                          <p:cTn id="89" fill="hold" nodeType="afterGroup">
                            <p:stCondLst>
                              <p:cond delay="27600"/>
                            </p:stCondLst>
                            <p:childTnLst>
                              <p:par>
                                <p:cTn id="90" presetID="10" presetClass="entr" presetSubtype="0" fill="hold" nodeType="afterEffect">
                                  <p:stCondLst>
                                    <p:cond delay="0"/>
                                  </p:stCondLst>
                                  <p:childTnLst>
                                    <p:set>
                                      <p:cBhvr>
                                        <p:cTn id="91" dur="1" fill="hold">
                                          <p:stCondLst>
                                            <p:cond delay="0"/>
                                          </p:stCondLst>
                                        </p:cTn>
                                        <p:tgtEl>
                                          <p:spTgt spid="12305"/>
                                        </p:tgtEl>
                                        <p:attrNameLst>
                                          <p:attrName>style.visibility</p:attrName>
                                        </p:attrNameLst>
                                      </p:cBhvr>
                                      <p:to>
                                        <p:strVal val="visible"/>
                                      </p:to>
                                    </p:set>
                                    <p:animEffect transition="in" filter="fade">
                                      <p:cBhvr>
                                        <p:cTn id="92" dur="2000"/>
                                        <p:tgtEl>
                                          <p:spTgt spid="1230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311"/>
                                        </p:tgtEl>
                                        <p:attrNameLst>
                                          <p:attrName>style.visibility</p:attrName>
                                        </p:attrNameLst>
                                      </p:cBhvr>
                                      <p:to>
                                        <p:strVal val="visible"/>
                                      </p:to>
                                    </p:set>
                                    <p:animEffect transition="in" filter="fade">
                                      <p:cBhvr>
                                        <p:cTn id="95" dur="2000"/>
                                        <p:tgtEl>
                                          <p:spTgt spid="12311"/>
                                        </p:tgtEl>
                                      </p:cBhvr>
                                    </p:animEffect>
                                  </p:childTnLst>
                                </p:cTn>
                              </p:par>
                            </p:childTnLst>
                          </p:cTn>
                        </p:par>
                        <p:par>
                          <p:cTn id="96" fill="hold" nodeType="afterGroup">
                            <p:stCondLst>
                              <p:cond delay="29600"/>
                            </p:stCondLst>
                            <p:childTnLst>
                              <p:par>
                                <p:cTn id="97" presetID="10" presetClass="entr" presetSubtype="0" fill="hold" nodeType="afterEffect">
                                  <p:stCondLst>
                                    <p:cond delay="0"/>
                                  </p:stCondLst>
                                  <p:childTnLst>
                                    <p:set>
                                      <p:cBhvr>
                                        <p:cTn id="98" dur="1" fill="hold">
                                          <p:stCondLst>
                                            <p:cond delay="0"/>
                                          </p:stCondLst>
                                        </p:cTn>
                                        <p:tgtEl>
                                          <p:spTgt spid="12303"/>
                                        </p:tgtEl>
                                        <p:attrNameLst>
                                          <p:attrName>style.visibility</p:attrName>
                                        </p:attrNameLst>
                                      </p:cBhvr>
                                      <p:to>
                                        <p:strVal val="visible"/>
                                      </p:to>
                                    </p:set>
                                    <p:animEffect transition="in" filter="fade">
                                      <p:cBhvr>
                                        <p:cTn id="99" dur="2000"/>
                                        <p:tgtEl>
                                          <p:spTgt spid="1230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312"/>
                                        </p:tgtEl>
                                        <p:attrNameLst>
                                          <p:attrName>style.visibility</p:attrName>
                                        </p:attrNameLst>
                                      </p:cBhvr>
                                      <p:to>
                                        <p:strVal val="visible"/>
                                      </p:to>
                                    </p:set>
                                    <p:animEffect transition="in" filter="fade">
                                      <p:cBhvr>
                                        <p:cTn id="102" dur="2000"/>
                                        <p:tgtEl>
                                          <p:spTgt spid="12312"/>
                                        </p:tgtEl>
                                      </p:cBhvr>
                                    </p:animEffect>
                                  </p:childTnLst>
                                </p:cTn>
                              </p:par>
                            </p:childTnLst>
                          </p:cTn>
                        </p:par>
                        <p:par>
                          <p:cTn id="103" fill="hold" nodeType="afterGroup">
                            <p:stCondLst>
                              <p:cond delay="31600"/>
                            </p:stCondLst>
                            <p:childTnLst>
                              <p:par>
                                <p:cTn id="104" presetID="10" presetClass="entr" presetSubtype="0" fill="hold" nodeType="afterEffect">
                                  <p:stCondLst>
                                    <p:cond delay="0"/>
                                  </p:stCondLst>
                                  <p:childTnLst>
                                    <p:set>
                                      <p:cBhvr>
                                        <p:cTn id="105" dur="1" fill="hold">
                                          <p:stCondLst>
                                            <p:cond delay="0"/>
                                          </p:stCondLst>
                                        </p:cTn>
                                        <p:tgtEl>
                                          <p:spTgt spid="12306"/>
                                        </p:tgtEl>
                                        <p:attrNameLst>
                                          <p:attrName>style.visibility</p:attrName>
                                        </p:attrNameLst>
                                      </p:cBhvr>
                                      <p:to>
                                        <p:strVal val="visible"/>
                                      </p:to>
                                    </p:set>
                                    <p:animEffect transition="in" filter="fade">
                                      <p:cBhvr>
                                        <p:cTn id="106" dur="2000"/>
                                        <p:tgtEl>
                                          <p:spTgt spid="1230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313"/>
                                        </p:tgtEl>
                                        <p:attrNameLst>
                                          <p:attrName>style.visibility</p:attrName>
                                        </p:attrNameLst>
                                      </p:cBhvr>
                                      <p:to>
                                        <p:strVal val="visible"/>
                                      </p:to>
                                    </p:set>
                                    <p:animEffect transition="in" filter="fade">
                                      <p:cBhvr>
                                        <p:cTn id="109" dur="2000"/>
                                        <p:tgtEl>
                                          <p:spTgt spid="12313"/>
                                        </p:tgtEl>
                                      </p:cBhvr>
                                    </p:animEffect>
                                  </p:childTnLst>
                                </p:cTn>
                              </p:par>
                            </p:childTnLst>
                          </p:cTn>
                        </p:par>
                        <p:par>
                          <p:cTn id="110" fill="hold" nodeType="afterGroup">
                            <p:stCondLst>
                              <p:cond delay="33600"/>
                            </p:stCondLst>
                            <p:childTnLst>
                              <p:par>
                                <p:cTn id="111" presetID="10" presetClass="entr" presetSubtype="0" fill="hold" nodeType="afterEffect">
                                  <p:stCondLst>
                                    <p:cond delay="0"/>
                                  </p:stCondLst>
                                  <p:childTnLst>
                                    <p:set>
                                      <p:cBhvr>
                                        <p:cTn id="112" dur="1" fill="hold">
                                          <p:stCondLst>
                                            <p:cond delay="0"/>
                                          </p:stCondLst>
                                        </p:cTn>
                                        <p:tgtEl>
                                          <p:spTgt spid="12307"/>
                                        </p:tgtEl>
                                        <p:attrNameLst>
                                          <p:attrName>style.visibility</p:attrName>
                                        </p:attrNameLst>
                                      </p:cBhvr>
                                      <p:to>
                                        <p:strVal val="visible"/>
                                      </p:to>
                                    </p:set>
                                    <p:animEffect transition="in" filter="fade">
                                      <p:cBhvr>
                                        <p:cTn id="113" dur="2000"/>
                                        <p:tgtEl>
                                          <p:spTgt spid="1230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314"/>
                                        </p:tgtEl>
                                        <p:attrNameLst>
                                          <p:attrName>style.visibility</p:attrName>
                                        </p:attrNameLst>
                                      </p:cBhvr>
                                      <p:to>
                                        <p:strVal val="visible"/>
                                      </p:to>
                                    </p:set>
                                    <p:animEffect transition="in" filter="fade">
                                      <p:cBhvr>
                                        <p:cTn id="116" dur="20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308" grpId="0"/>
      <p:bldP spid="12309" grpId="0"/>
      <p:bldP spid="12310" grpId="0"/>
      <p:bldP spid="12311" grpId="0"/>
      <p:bldP spid="12312" grpId="0"/>
      <p:bldP spid="12313" grpId="0"/>
      <p:bldP spid="123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6738"/>
            <a:ext cx="7772400" cy="1470025"/>
          </a:xfrm>
        </p:spPr>
        <p:txBody>
          <a:bodyPr/>
          <a:lstStyle/>
          <a:p>
            <a:pPr algn="l"/>
            <a:r>
              <a:rPr lang="en-US" dirty="0" smtClean="0"/>
              <a:t>Networks overview</a:t>
            </a:r>
            <a:endParaRPr lang="en-US" dirty="0"/>
          </a:p>
        </p:txBody>
      </p:sp>
      <p:sp>
        <p:nvSpPr>
          <p:cNvPr id="8" name="Subtitle 7"/>
          <p:cNvSpPr>
            <a:spLocks noGrp="1"/>
          </p:cNvSpPr>
          <p:nvPr>
            <p:ph type="subTitle" idx="1"/>
          </p:nvPr>
        </p:nvSpPr>
        <p:spPr/>
        <p:txBody>
          <a:bodyPr/>
          <a:lstStyle/>
          <a:p>
            <a:endParaRPr lang="en-US" dirty="0"/>
          </a:p>
        </p:txBody>
      </p:sp>
      <p:sp>
        <p:nvSpPr>
          <p:cNvPr id="9" name="Rectangle 8"/>
          <p:cNvSpPr>
            <a:spLocks noChangeArrowheads="1"/>
          </p:cNvSpPr>
          <p:nvPr/>
        </p:nvSpPr>
        <p:spPr bwMode="auto">
          <a:xfrm>
            <a:off x="148509" y="674009"/>
            <a:ext cx="8846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kern="1200" dirty="0">
                <a:cs typeface="Sassoon Infant Rg" charset="0"/>
              </a:rPr>
              <a:t>Along with the invention of the Internet in the 1990s, people became interconnected through computer networks that link computers worldwide. There are many popular ways of communication over the internet, using a modem to convert signals this enables communication via  email, social networking and instant messaging.  </a:t>
            </a:r>
            <a:endParaRPr lang="en-GB" kern="1200" dirty="0">
              <a:cs typeface="Sassoon Infant Rg" charset="0"/>
            </a:endParaRPr>
          </a:p>
        </p:txBody>
      </p:sp>
      <p:pic>
        <p:nvPicPr>
          <p:cNvPr id="14" name="Picture 13" descr="Diagram, text&#10;&#10;Description automatically generated">
            <a:extLst>
              <a:ext uri="{FF2B5EF4-FFF2-40B4-BE49-F238E27FC236}">
                <a16:creationId xmlns:a16="http://schemas.microsoft.com/office/drawing/2014/main" xmlns="" id="{EFFE13D9-F6A1-40BB-70BD-A262DA7F4B5C}"/>
              </a:ext>
            </a:extLst>
          </p:cNvPr>
          <p:cNvPicPr>
            <a:picLocks noChangeAspect="1"/>
          </p:cNvPicPr>
          <p:nvPr/>
        </p:nvPicPr>
        <p:blipFill>
          <a:blip r:embed="rId2"/>
          <a:stretch>
            <a:fillRect/>
          </a:stretch>
        </p:blipFill>
        <p:spPr>
          <a:xfrm>
            <a:off x="449713" y="1980703"/>
            <a:ext cx="7453280" cy="2071992"/>
          </a:xfrm>
          <a:prstGeom prst="rect">
            <a:avLst/>
          </a:prstGeom>
        </p:spPr>
      </p:pic>
      <p:pic>
        <p:nvPicPr>
          <p:cNvPr id="10" name="Picture 9" descr="Diagram&#10;&#10;Description automatically generated">
            <a:extLst>
              <a:ext uri="{FF2B5EF4-FFF2-40B4-BE49-F238E27FC236}">
                <a16:creationId xmlns:a16="http://schemas.microsoft.com/office/drawing/2014/main" xmlns="" id="{39CC83C1-AE66-536E-19FB-FB2F47E239AD}"/>
              </a:ext>
            </a:extLst>
          </p:cNvPr>
          <p:cNvPicPr>
            <a:picLocks noChangeAspect="1"/>
          </p:cNvPicPr>
          <p:nvPr/>
        </p:nvPicPr>
        <p:blipFill>
          <a:blip r:embed="rId3"/>
          <a:stretch>
            <a:fillRect/>
          </a:stretch>
        </p:blipFill>
        <p:spPr>
          <a:xfrm>
            <a:off x="3802513" y="4052695"/>
            <a:ext cx="3454400" cy="2311400"/>
          </a:xfrm>
          <a:prstGeom prst="rect">
            <a:avLst/>
          </a:prstGeom>
        </p:spPr>
      </p:pic>
      <p:sp>
        <p:nvSpPr>
          <p:cNvPr id="18" name="TextBox 17">
            <a:extLst>
              <a:ext uri="{FF2B5EF4-FFF2-40B4-BE49-F238E27FC236}">
                <a16:creationId xmlns:a16="http://schemas.microsoft.com/office/drawing/2014/main" xmlns="" id="{2E02D9A8-BD31-F747-D037-B83C4DFA82A4}"/>
              </a:ext>
            </a:extLst>
          </p:cNvPr>
          <p:cNvSpPr txBox="1"/>
          <p:nvPr/>
        </p:nvSpPr>
        <p:spPr>
          <a:xfrm>
            <a:off x="1542642" y="6221474"/>
            <a:ext cx="4572000" cy="369332"/>
          </a:xfrm>
          <a:prstGeom prst="rect">
            <a:avLst/>
          </a:prstGeom>
          <a:noFill/>
        </p:spPr>
        <p:txBody>
          <a:bodyPr wrap="square">
            <a:spAutoFit/>
          </a:bodyPr>
          <a:lstStyle/>
          <a:p>
            <a:r>
              <a:rPr lang="en-US" kern="1200" dirty="0">
                <a:cs typeface="Sassoon Infant Rg" charset="0"/>
              </a:rPr>
              <a:t>Modem</a:t>
            </a:r>
            <a:endParaRPr lang="en-US" dirty="0"/>
          </a:p>
        </p:txBody>
      </p:sp>
      <p:pic>
        <p:nvPicPr>
          <p:cNvPr id="4" name="Picture 3" descr="modem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13" y="4303774"/>
            <a:ext cx="2489200" cy="1917700"/>
          </a:xfrm>
          <a:prstGeom prst="rect">
            <a:avLst/>
          </a:prstGeom>
        </p:spPr>
      </p:pic>
      <p:pic>
        <p:nvPicPr>
          <p:cNvPr id="5" name="Picture 4" descr="modem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8913" y="4173245"/>
            <a:ext cx="863600" cy="2044700"/>
          </a:xfrm>
          <a:prstGeom prst="rect">
            <a:avLst/>
          </a:prstGeom>
        </p:spPr>
      </p:pic>
      <p:sp>
        <p:nvSpPr>
          <p:cNvPr id="15" name="AutoShape 18">
            <a:hlinkClick r:id="rId6"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Forward or Next 19">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Information 20">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TextBox 21">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14</a:t>
            </a:fld>
            <a:endParaRPr lang="en-US" sz="1200" dirty="0"/>
          </a:p>
        </p:txBody>
      </p:sp>
    </p:spTree>
    <p:extLst>
      <p:ext uri="{BB962C8B-B14F-4D97-AF65-F5344CB8AC3E}">
        <p14:creationId xmlns:p14="http://schemas.microsoft.com/office/powerpoint/2010/main" val="2480229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22-05-15 at 1.03.40 PM.png"/>
          <p:cNvPicPr>
            <a:picLocks noChangeAspect="1"/>
          </p:cNvPicPr>
          <p:nvPr/>
        </p:nvPicPr>
        <p:blipFill>
          <a:blip r:embed="rId2">
            <a:alphaModFix amt="32000"/>
            <a:extLst>
              <a:ext uri="{28A0092B-C50C-407E-A947-70E740481C1C}">
                <a14:useLocalDpi xmlns:a14="http://schemas.microsoft.com/office/drawing/2010/main" val="0"/>
              </a:ext>
            </a:extLst>
          </a:blip>
          <a:stretch>
            <a:fillRect/>
          </a:stretch>
        </p:blipFill>
        <p:spPr>
          <a:xfrm>
            <a:off x="-146934" y="1877401"/>
            <a:ext cx="4081662" cy="4980599"/>
          </a:xfrm>
          <a:prstGeom prst="rect">
            <a:avLst/>
          </a:prstGeom>
        </p:spPr>
      </p:pic>
      <p:sp>
        <p:nvSpPr>
          <p:cNvPr id="2" name="Title 1"/>
          <p:cNvSpPr>
            <a:spLocks noGrp="1"/>
          </p:cNvSpPr>
          <p:nvPr>
            <p:ph type="ctrTitle"/>
          </p:nvPr>
        </p:nvSpPr>
        <p:spPr>
          <a:xfrm>
            <a:off x="685800" y="-497624"/>
            <a:ext cx="7772400" cy="1470025"/>
          </a:xfrm>
        </p:spPr>
        <p:txBody>
          <a:bodyPr/>
          <a:lstStyle/>
          <a:p>
            <a:r>
              <a:rPr lang="en-US" dirty="0"/>
              <a:t>Networks</a:t>
            </a:r>
          </a:p>
        </p:txBody>
      </p:sp>
      <p:sp>
        <p:nvSpPr>
          <p:cNvPr id="3" name="Subtitle 2"/>
          <p:cNvSpPr>
            <a:spLocks noGrp="1"/>
          </p:cNvSpPr>
          <p:nvPr>
            <p:ph type="subTitle" idx="1"/>
          </p:nvPr>
        </p:nvSpPr>
        <p:spPr>
          <a:xfrm>
            <a:off x="244064" y="355435"/>
            <a:ext cx="6400800" cy="616966"/>
          </a:xfrm>
        </p:spPr>
        <p:txBody>
          <a:bodyPr>
            <a:normAutofit fontScale="92500"/>
          </a:bodyPr>
          <a:lstStyle/>
          <a:p>
            <a:r>
              <a:rPr lang="en-US" dirty="0"/>
              <a:t>When did networks begin Morse Code</a:t>
            </a:r>
          </a:p>
        </p:txBody>
      </p:sp>
      <p:sp>
        <p:nvSpPr>
          <p:cNvPr id="6" name="TextBox 5"/>
          <p:cNvSpPr txBox="1"/>
          <p:nvPr/>
        </p:nvSpPr>
        <p:spPr>
          <a:xfrm>
            <a:off x="338555" y="873862"/>
            <a:ext cx="5450114" cy="4185761"/>
          </a:xfrm>
          <a:prstGeom prst="rect">
            <a:avLst/>
          </a:prstGeom>
          <a:noFill/>
        </p:spPr>
        <p:txBody>
          <a:bodyPr wrap="square" rtlCol="0">
            <a:spAutoFit/>
          </a:bodyPr>
          <a:lstStyle/>
          <a:p>
            <a:r>
              <a:rPr lang="en-US" sz="1400" dirty="0"/>
              <a:t>Radiotelegraphy and aviation. </a:t>
            </a:r>
            <a:r>
              <a:rPr lang="en-US" sz="1400" b="1" dirty="0"/>
              <a:t>In the 1890s, Morse code began to be used extensively for early radio communication before it was possible to transmit voice</a:t>
            </a:r>
            <a:r>
              <a:rPr lang="en-US" sz="1400" dirty="0"/>
              <a:t>. In the late 19th and early 20th centuries, most high-speed international communication used Morse code on telegraph lines, undersea cables, and radio circuits. Morse developed the concept of a single-wire telegraph.</a:t>
            </a:r>
          </a:p>
          <a:p>
            <a:endParaRPr lang="en-US" sz="1400" dirty="0"/>
          </a:p>
          <a:p>
            <a:r>
              <a:rPr lang="en-US" sz="1400" dirty="0"/>
              <a:t>In time, the </a:t>
            </a:r>
            <a:r>
              <a:rPr lang="en-US" sz="1400" dirty="0">
                <a:hlinkClick r:id="rId3" tooltip="Morse code"/>
              </a:rPr>
              <a:t>Morse code</a:t>
            </a:r>
            <a:r>
              <a:rPr lang="en-US" sz="1400" dirty="0"/>
              <a:t> that he developed would become the primary language of telegraphy in the world.</a:t>
            </a:r>
          </a:p>
          <a:p>
            <a:endParaRPr lang="en-US" sz="1400" dirty="0"/>
          </a:p>
          <a:p>
            <a:r>
              <a:rPr lang="en-US" sz="1400" dirty="0"/>
              <a:t>Cooke and Wheatstone formed a partnership and patented the electrical telegraph in May 1837, and within a short time had provided the </a:t>
            </a:r>
            <a:r>
              <a:rPr lang="en-US" sz="1400" dirty="0">
                <a:hlinkClick r:id="rId4" tooltip="Great Western Railway"/>
              </a:rPr>
              <a:t>Great Western Railway</a:t>
            </a:r>
            <a:r>
              <a:rPr lang="en-US" sz="1400" dirty="0"/>
              <a:t> with a 13-mile (21 km) stretch of telegraph. However, within a few years, Cooke and Wheatstone's multiple-wire signaling method would be overtaken by Morse's cheaper method. </a:t>
            </a:r>
          </a:p>
          <a:p>
            <a:r>
              <a:rPr lang="en-US" sz="1400" dirty="0"/>
              <a:t>Morse encountered the problem of getting a telegraphic signal to carry over more than a few hundred yards of wire. Morse introduced extra circuits or </a:t>
            </a:r>
            <a:r>
              <a:rPr lang="en-US" sz="1400" dirty="0">
                <a:hlinkClick r:id="rId5" tooltip="Relay"/>
              </a:rPr>
              <a:t>relays</a:t>
            </a:r>
            <a:r>
              <a:rPr lang="en-US" sz="1400" dirty="0"/>
              <a:t> at frequent intervals and was soon able to send a message through ten miles (16 km) of wire. </a:t>
            </a:r>
          </a:p>
        </p:txBody>
      </p:sp>
      <p:pic>
        <p:nvPicPr>
          <p:cNvPr id="4" name="Picture 3" descr="Screen Shot 2022-05-15 at 12.51.5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8669" y="1581833"/>
            <a:ext cx="3355331" cy="4225024"/>
          </a:xfrm>
          <a:prstGeom prst="rect">
            <a:avLst/>
          </a:prstGeom>
        </p:spPr>
      </p:pic>
      <p:pic>
        <p:nvPicPr>
          <p:cNvPr id="15" name="Picture 14" descr="Screen Shot 2022-05-15 at 12.52.5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4653" y="95613"/>
            <a:ext cx="1904885" cy="1293550"/>
          </a:xfrm>
          <a:prstGeom prst="rect">
            <a:avLst/>
          </a:prstGeom>
        </p:spPr>
      </p:pic>
      <p:pic>
        <p:nvPicPr>
          <p:cNvPr id="16" name="Picture 15" descr="Screen Shot 2022-05-15 at 1.02.0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4879" y="4838281"/>
            <a:ext cx="1237157" cy="1472217"/>
          </a:xfrm>
          <a:prstGeom prst="rect">
            <a:avLst/>
          </a:prstGeom>
        </p:spPr>
      </p:pic>
      <p:sp>
        <p:nvSpPr>
          <p:cNvPr id="5" name="TextBox 4"/>
          <p:cNvSpPr txBox="1"/>
          <p:nvPr/>
        </p:nvSpPr>
        <p:spPr>
          <a:xfrm>
            <a:off x="602119" y="5646309"/>
            <a:ext cx="1390348" cy="646331"/>
          </a:xfrm>
          <a:prstGeom prst="rect">
            <a:avLst/>
          </a:prstGeom>
          <a:noFill/>
        </p:spPr>
        <p:txBody>
          <a:bodyPr wrap="square" rtlCol="0">
            <a:spAutoFit/>
          </a:bodyPr>
          <a:lstStyle/>
          <a:p>
            <a:r>
              <a:rPr lang="en-US" dirty="0"/>
              <a:t>Wire Poles carry signals</a:t>
            </a:r>
          </a:p>
        </p:txBody>
      </p:sp>
      <p:sp>
        <p:nvSpPr>
          <p:cNvPr id="19" name="AutoShape 18">
            <a:hlinkClick r:id="rId9"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0"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Forward or Next 21">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Action Button: Information 22">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TextBox 23">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15</a:t>
            </a:fld>
            <a:endParaRPr lang="en-US" sz="1200" dirty="0"/>
          </a:p>
        </p:txBody>
      </p:sp>
    </p:spTree>
    <p:extLst>
      <p:ext uri="{BB962C8B-B14F-4D97-AF65-F5344CB8AC3E}">
        <p14:creationId xmlns:p14="http://schemas.microsoft.com/office/powerpoint/2010/main" val="20248903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7624"/>
            <a:ext cx="7772400" cy="1470025"/>
          </a:xfrm>
        </p:spPr>
        <p:txBody>
          <a:bodyPr/>
          <a:lstStyle/>
          <a:p>
            <a:pPr algn="l"/>
            <a:r>
              <a:rPr lang="en-US" dirty="0"/>
              <a:t>Networks</a:t>
            </a:r>
          </a:p>
        </p:txBody>
      </p:sp>
      <p:sp>
        <p:nvSpPr>
          <p:cNvPr id="3" name="Subtitle 2"/>
          <p:cNvSpPr>
            <a:spLocks noGrp="1"/>
          </p:cNvSpPr>
          <p:nvPr>
            <p:ph type="subTitle" idx="1"/>
          </p:nvPr>
        </p:nvSpPr>
        <p:spPr>
          <a:xfrm>
            <a:off x="-141927" y="1101276"/>
            <a:ext cx="6400800" cy="616966"/>
          </a:xfrm>
        </p:spPr>
        <p:txBody>
          <a:bodyPr/>
          <a:lstStyle/>
          <a:p>
            <a:r>
              <a:rPr lang="en-US" dirty="0"/>
              <a:t>When did networks begin - Marconi</a:t>
            </a:r>
          </a:p>
        </p:txBody>
      </p:sp>
      <p:sp>
        <p:nvSpPr>
          <p:cNvPr id="6" name="TextBox 5"/>
          <p:cNvSpPr txBox="1"/>
          <p:nvPr/>
        </p:nvSpPr>
        <p:spPr>
          <a:xfrm>
            <a:off x="46587" y="1771588"/>
            <a:ext cx="8611638" cy="2862322"/>
          </a:xfrm>
          <a:prstGeom prst="rect">
            <a:avLst/>
          </a:prstGeom>
          <a:noFill/>
        </p:spPr>
        <p:txBody>
          <a:bodyPr wrap="square" rtlCol="0">
            <a:spAutoFit/>
          </a:bodyPr>
          <a:lstStyle/>
          <a:p>
            <a:r>
              <a:rPr lang="en-AU" sz="2000" b="1" dirty="0"/>
              <a:t>Marconi</a:t>
            </a:r>
            <a:r>
              <a:rPr lang="en-AU" sz="2000" dirty="0"/>
              <a:t> was convinced that communication among people was possible via wireless radio signalling. In 1895, he began to experiment at his father's home in Pontecchio, where he was soon able to send signals over one and a half miles.</a:t>
            </a:r>
          </a:p>
          <a:p>
            <a:r>
              <a:rPr lang="en-US" sz="2000" b="1" i="1" dirty="0"/>
              <a:t>Titanic</a:t>
            </a:r>
            <a:endParaRPr lang="en-US" sz="2000" b="1" dirty="0"/>
          </a:p>
          <a:p>
            <a:r>
              <a:rPr lang="en-US" sz="2000" dirty="0"/>
              <a:t>The role played by Marconi Co. wireless in maritime rescues raised public awareness of the value of radio and brought fame to Marconi, particularly the sinking of the </a:t>
            </a:r>
            <a:r>
              <a:rPr lang="en-US" sz="2000" dirty="0">
                <a:hlinkClick r:id="rId2" tooltip="RMS Titanic"/>
              </a:rPr>
              <a:t>RMS </a:t>
            </a:r>
            <a:r>
              <a:rPr lang="en-US" sz="2000" i="1" dirty="0">
                <a:hlinkClick r:id="rId2" tooltip="RMS Titanic"/>
              </a:rPr>
              <a:t>Titanic</a:t>
            </a:r>
            <a:r>
              <a:rPr lang="en-US" sz="2000" dirty="0"/>
              <a:t> on 15 April 1912 </a:t>
            </a:r>
            <a:r>
              <a:rPr lang="en-US" sz="2000" dirty="0">
                <a:hlinkClick r:id="rId2" tooltip="RMS Titanic"/>
              </a:rPr>
              <a:t>RMS </a:t>
            </a:r>
            <a:r>
              <a:rPr lang="en-US" sz="2000" i="1" dirty="0">
                <a:hlinkClick r:id="rId2" tooltip="RMS Titanic"/>
              </a:rPr>
              <a:t>Titanic</a:t>
            </a:r>
            <a:r>
              <a:rPr lang="en-US" sz="2000" dirty="0"/>
              <a:t> radio operators </a:t>
            </a:r>
            <a:r>
              <a:rPr lang="en-US" sz="2000" dirty="0">
                <a:hlinkClick r:id="rId3" tooltip="Jack Phillips (wireless officer)"/>
              </a:rPr>
              <a:t>Jack Phillips</a:t>
            </a:r>
            <a:r>
              <a:rPr lang="en-US" sz="2000" dirty="0"/>
              <a:t> and </a:t>
            </a:r>
            <a:r>
              <a:rPr lang="en-US" sz="2000" dirty="0">
                <a:hlinkClick r:id="rId4" tooltip="Harold Bride"/>
              </a:rPr>
              <a:t>Harold Bride</a:t>
            </a:r>
            <a:r>
              <a:rPr lang="en-US" sz="2000" dirty="0"/>
              <a:t> were not employed by the </a:t>
            </a:r>
            <a:r>
              <a:rPr lang="en-US" sz="2000" dirty="0">
                <a:hlinkClick r:id="rId5" tooltip="White Star Line"/>
              </a:rPr>
              <a:t>White Star Line</a:t>
            </a:r>
            <a:r>
              <a:rPr lang="en-US" sz="2000" dirty="0"/>
              <a:t> but by </a:t>
            </a:r>
            <a:r>
              <a:rPr lang="en-US" sz="2000" dirty="0" err="1"/>
              <a:t>the</a:t>
            </a:r>
            <a:r>
              <a:rPr lang="en-US" sz="2000" dirty="0" err="1">
                <a:hlinkClick r:id="rId6" tooltip="Marconi International Marine Communication Company"/>
              </a:rPr>
              <a:t>Marconi</a:t>
            </a:r>
            <a:r>
              <a:rPr lang="en-US" sz="2000" dirty="0">
                <a:hlinkClick r:id="rId6" tooltip="Marconi International Marine Communication Company"/>
              </a:rPr>
              <a:t> International Marine Communication Company</a:t>
            </a:r>
            <a:r>
              <a:rPr lang="en-US" sz="2000" dirty="0"/>
              <a:t>. </a:t>
            </a:r>
            <a:endParaRPr lang="en-AU" sz="2000" dirty="0">
              <a:solidFill>
                <a:schemeClr val="accent2">
                  <a:lumMod val="50000"/>
                </a:schemeClr>
              </a:solidFill>
              <a:effectLst/>
            </a:endParaRPr>
          </a:p>
        </p:txBody>
      </p:sp>
      <p:sp>
        <p:nvSpPr>
          <p:cNvPr id="18" name="TextBox 17"/>
          <p:cNvSpPr txBox="1"/>
          <p:nvPr/>
        </p:nvSpPr>
        <p:spPr>
          <a:xfrm>
            <a:off x="5169449" y="5824811"/>
            <a:ext cx="4608948" cy="230832"/>
          </a:xfrm>
          <a:prstGeom prst="rect">
            <a:avLst/>
          </a:prstGeom>
          <a:noFill/>
        </p:spPr>
        <p:txBody>
          <a:bodyPr wrap="square" rtlCol="0">
            <a:spAutoFit/>
          </a:bodyPr>
          <a:lstStyle/>
          <a:p>
            <a:r>
              <a:rPr lang="it-IT" sz="900" dirty="0" err="1"/>
              <a:t>https</a:t>
            </a:r>
            <a:r>
              <a:rPr lang="it-IT" sz="900" dirty="0"/>
              <a:t>://</a:t>
            </a:r>
            <a:r>
              <a:rPr lang="it-IT" sz="900" dirty="0" err="1"/>
              <a:t>en.wikipedia.org</a:t>
            </a:r>
            <a:r>
              <a:rPr lang="it-IT" sz="900" dirty="0"/>
              <a:t>/</a:t>
            </a:r>
            <a:r>
              <a:rPr lang="it-IT" sz="900" dirty="0" err="1"/>
              <a:t>wiki</a:t>
            </a:r>
            <a:r>
              <a:rPr lang="it-IT" sz="900" dirty="0"/>
              <a:t>/</a:t>
            </a:r>
            <a:r>
              <a:rPr lang="it-IT" sz="900" dirty="0" err="1"/>
              <a:t>Guglielmo_Marconi</a:t>
            </a:r>
            <a:endParaRPr lang="en-US" sz="900" dirty="0"/>
          </a:p>
        </p:txBody>
      </p:sp>
      <p:pic>
        <p:nvPicPr>
          <p:cNvPr id="19" name="Picture 18" descr="Screen Shot 2022-05-15 at 1.36.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7176" y="95613"/>
            <a:ext cx="996603" cy="1005663"/>
          </a:xfrm>
          <a:prstGeom prst="rect">
            <a:avLst/>
          </a:prstGeom>
        </p:spPr>
      </p:pic>
      <p:sp>
        <p:nvSpPr>
          <p:cNvPr id="21" name="TextBox 20"/>
          <p:cNvSpPr txBox="1"/>
          <p:nvPr/>
        </p:nvSpPr>
        <p:spPr>
          <a:xfrm>
            <a:off x="7255476" y="8023"/>
            <a:ext cx="2006211" cy="646331"/>
          </a:xfrm>
          <a:prstGeom prst="rect">
            <a:avLst/>
          </a:prstGeom>
          <a:noFill/>
        </p:spPr>
        <p:txBody>
          <a:bodyPr wrap="square" rtlCol="0">
            <a:spAutoFit/>
          </a:bodyPr>
          <a:lstStyle/>
          <a:p>
            <a:r>
              <a:rPr lang="en-US" dirty="0"/>
              <a:t>Marconi spark key used on Titanic</a:t>
            </a:r>
          </a:p>
        </p:txBody>
      </p:sp>
      <p:pic>
        <p:nvPicPr>
          <p:cNvPr id="22" name="Picture 21" descr="Marconi-spark-ke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4391" y="754282"/>
            <a:ext cx="2363358" cy="1101276"/>
          </a:xfrm>
          <a:prstGeom prst="rect">
            <a:avLst/>
          </a:prstGeom>
        </p:spPr>
      </p:pic>
      <p:pic>
        <p:nvPicPr>
          <p:cNvPr id="5" name="Picture 4" descr="Marcoinic s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2305" y="4848225"/>
            <a:ext cx="2489200" cy="1625600"/>
          </a:xfrm>
          <a:prstGeom prst="rect">
            <a:avLst/>
          </a:prstGeom>
        </p:spPr>
      </p:pic>
      <p:sp>
        <p:nvSpPr>
          <p:cNvPr id="20" name="AutoShape 18">
            <a:hlinkClick r:id="rId10"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3"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5" name="Action Button: Forward or Next 2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6" name="Action Button: Information 2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7" name="TextBox 2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16</a:t>
            </a:fld>
            <a:endParaRPr lang="en-US" sz="1200" dirty="0"/>
          </a:p>
        </p:txBody>
      </p:sp>
    </p:spTree>
    <p:extLst>
      <p:ext uri="{BB962C8B-B14F-4D97-AF65-F5344CB8AC3E}">
        <p14:creationId xmlns:p14="http://schemas.microsoft.com/office/powerpoint/2010/main" val="36955290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233" y="-430042"/>
            <a:ext cx="7772400" cy="1470025"/>
          </a:xfrm>
        </p:spPr>
        <p:txBody>
          <a:bodyPr/>
          <a:lstStyle/>
          <a:p>
            <a:r>
              <a:rPr lang="en-US" dirty="0"/>
              <a:t>Networks</a:t>
            </a:r>
          </a:p>
        </p:txBody>
      </p:sp>
      <p:sp>
        <p:nvSpPr>
          <p:cNvPr id="3" name="Subtitle 2"/>
          <p:cNvSpPr>
            <a:spLocks noGrp="1"/>
          </p:cNvSpPr>
          <p:nvPr>
            <p:ph type="subTitle" idx="1"/>
          </p:nvPr>
        </p:nvSpPr>
        <p:spPr>
          <a:xfrm>
            <a:off x="3295961" y="0"/>
            <a:ext cx="6400800" cy="616966"/>
          </a:xfrm>
        </p:spPr>
        <p:txBody>
          <a:bodyPr/>
          <a:lstStyle/>
          <a:p>
            <a:r>
              <a:rPr lang="en-US" dirty="0" smtClean="0"/>
              <a:t>Marconi &amp; the Titanic</a:t>
            </a:r>
            <a:endParaRPr lang="en-US" dirty="0"/>
          </a:p>
        </p:txBody>
      </p:sp>
      <p:sp>
        <p:nvSpPr>
          <p:cNvPr id="6" name="TextBox 5"/>
          <p:cNvSpPr txBox="1"/>
          <p:nvPr/>
        </p:nvSpPr>
        <p:spPr>
          <a:xfrm>
            <a:off x="120423" y="889577"/>
            <a:ext cx="8740735" cy="5016758"/>
          </a:xfrm>
          <a:prstGeom prst="rect">
            <a:avLst/>
          </a:prstGeom>
          <a:noFill/>
        </p:spPr>
        <p:txBody>
          <a:bodyPr wrap="square" rtlCol="0">
            <a:spAutoFit/>
          </a:bodyPr>
          <a:lstStyle/>
          <a:p>
            <a:r>
              <a:rPr lang="en-US" sz="2000" dirty="0" smtClean="0"/>
              <a:t>After </a:t>
            </a:r>
            <a:r>
              <a:rPr lang="en-US" sz="2000" dirty="0"/>
              <a:t>the sinking of Titanic on 15 April 1912, survivors were rescued by the </a:t>
            </a:r>
            <a:r>
              <a:rPr lang="en-US" sz="2000" dirty="0">
                <a:hlinkClick r:id="rId2" tooltip="RMS Carpathia"/>
              </a:rPr>
              <a:t>RMS </a:t>
            </a:r>
            <a:r>
              <a:rPr lang="en-US" sz="2000" i="1" dirty="0">
                <a:hlinkClick r:id="rId2" tooltip="RMS Carpathia"/>
              </a:rPr>
              <a:t>Carpathia</a:t>
            </a:r>
            <a:r>
              <a:rPr lang="en-US" sz="2000" dirty="0"/>
              <a:t> of the </a:t>
            </a:r>
            <a:r>
              <a:rPr lang="en-US" sz="2000" dirty="0">
                <a:hlinkClick r:id="rId3" tooltip="Cunard Line"/>
              </a:rPr>
              <a:t>Cunard Line</a:t>
            </a:r>
            <a:r>
              <a:rPr lang="en-US" sz="2000" dirty="0"/>
              <a:t>. The </a:t>
            </a:r>
            <a:r>
              <a:rPr lang="en-US" sz="2000" dirty="0" err="1"/>
              <a:t>Carpathia</a:t>
            </a:r>
            <a:r>
              <a:rPr lang="en-US" sz="2000" dirty="0"/>
              <a:t> took a total of 17 minutes to both receive and decode the SOS signal sent by the Titanic. There was a distance of 58 miles between the two ships.</a:t>
            </a:r>
            <a:r>
              <a:rPr lang="en-US" sz="2000" baseline="30000" dirty="0"/>
              <a:t> </a:t>
            </a:r>
            <a:r>
              <a:rPr lang="en-US" sz="2000" dirty="0"/>
              <a:t> After this incident, Marconi gained popularity and became more recognised for his contributions to the field of radio and wireless </a:t>
            </a:r>
            <a:r>
              <a:rPr lang="en-US" sz="2000" dirty="0" smtClean="0"/>
              <a:t>technology</a:t>
            </a:r>
            <a:endParaRPr lang="en-US" sz="2000" dirty="0" smtClean="0">
              <a:solidFill>
                <a:schemeClr val="accent2">
                  <a:lumMod val="50000"/>
                </a:schemeClr>
              </a:solidFill>
            </a:endParaRPr>
          </a:p>
          <a:p>
            <a:endParaRPr lang="en-US" sz="2000" dirty="0">
              <a:solidFill>
                <a:schemeClr val="accent2">
                  <a:lumMod val="50000"/>
                </a:schemeClr>
              </a:solidFill>
            </a:endParaRPr>
          </a:p>
          <a:p>
            <a:endParaRPr lang="en-US" sz="2000" dirty="0" smtClean="0">
              <a:solidFill>
                <a:schemeClr val="accent2">
                  <a:lumMod val="50000"/>
                </a:schemeClr>
              </a:solidFill>
            </a:endParaRPr>
          </a:p>
          <a:p>
            <a:endParaRPr lang="en-US" sz="2000" dirty="0">
              <a:solidFill>
                <a:schemeClr val="accent2">
                  <a:lumMod val="50000"/>
                </a:schemeClr>
              </a:solidFill>
            </a:endParaRPr>
          </a:p>
          <a:p>
            <a:endParaRPr lang="en-US" sz="2000" dirty="0" smtClean="0">
              <a:solidFill>
                <a:schemeClr val="accent2">
                  <a:lumMod val="50000"/>
                </a:schemeClr>
              </a:solidFill>
            </a:endParaRPr>
          </a:p>
          <a:p>
            <a:endParaRPr lang="en-US" sz="2000" dirty="0" smtClean="0">
              <a:solidFill>
                <a:schemeClr val="accent2">
                  <a:lumMod val="50000"/>
                </a:schemeClr>
              </a:solidFill>
            </a:endParaRPr>
          </a:p>
          <a:p>
            <a:r>
              <a:rPr lang="en-US" sz="2000" dirty="0" smtClean="0">
                <a:solidFill>
                  <a:schemeClr val="accent2">
                    <a:lumMod val="50000"/>
                  </a:schemeClr>
                </a:solidFill>
              </a:rPr>
              <a:t>For </a:t>
            </a:r>
            <a:r>
              <a:rPr lang="en-US" sz="2000" dirty="0">
                <a:solidFill>
                  <a:schemeClr val="accent2">
                    <a:lumMod val="50000"/>
                  </a:schemeClr>
                </a:solidFill>
              </a:rPr>
              <a:t>aircraft </a:t>
            </a:r>
            <a:r>
              <a:rPr lang="en-US" sz="2000" b="1" dirty="0">
                <a:solidFill>
                  <a:schemeClr val="accent2">
                    <a:lumMod val="50000"/>
                  </a:schemeClr>
                </a:solidFill>
              </a:rPr>
              <a:t>The "mayday" </a:t>
            </a:r>
            <a:r>
              <a:rPr lang="en-US" sz="2000" dirty="0">
                <a:solidFill>
                  <a:schemeClr val="accent2">
                    <a:lumMod val="50000"/>
                  </a:schemeClr>
                </a:solidFill>
              </a:rPr>
              <a:t>procedure word was conceived as a distress call in the early 1920s by Frederick Stanley </a:t>
            </a:r>
            <a:r>
              <a:rPr lang="en-US" sz="2000" dirty="0" err="1">
                <a:solidFill>
                  <a:schemeClr val="accent2">
                    <a:lumMod val="50000"/>
                  </a:schemeClr>
                </a:solidFill>
              </a:rPr>
              <a:t>Mockford</a:t>
            </a:r>
            <a:r>
              <a:rPr lang="en-US" sz="2000" dirty="0">
                <a:solidFill>
                  <a:schemeClr val="accent2">
                    <a:lumMod val="50000"/>
                  </a:schemeClr>
                </a:solidFill>
              </a:rPr>
              <a:t>, officer-in-charge of radio at Croydon Airport, England. He had been asked to think of a word that would indicate distress and would easily be understood by all pilots and ground staff in an emergency. </a:t>
            </a:r>
            <a:endParaRPr lang="en-AU" sz="2000" dirty="0">
              <a:solidFill>
                <a:schemeClr val="accent2">
                  <a:lumMod val="50000"/>
                </a:schemeClr>
              </a:solidFill>
              <a:effectLst/>
            </a:endParaRPr>
          </a:p>
        </p:txBody>
      </p:sp>
      <p:sp>
        <p:nvSpPr>
          <p:cNvPr id="18" name="TextBox 17"/>
          <p:cNvSpPr txBox="1"/>
          <p:nvPr/>
        </p:nvSpPr>
        <p:spPr>
          <a:xfrm>
            <a:off x="5788669" y="6087484"/>
            <a:ext cx="4608948" cy="230832"/>
          </a:xfrm>
          <a:prstGeom prst="rect">
            <a:avLst/>
          </a:prstGeom>
          <a:noFill/>
        </p:spPr>
        <p:txBody>
          <a:bodyPr wrap="square" rtlCol="0">
            <a:spAutoFit/>
          </a:bodyPr>
          <a:lstStyle/>
          <a:p>
            <a:r>
              <a:rPr lang="it-IT" sz="900" dirty="0" err="1"/>
              <a:t>https</a:t>
            </a:r>
            <a:r>
              <a:rPr lang="it-IT" sz="900" dirty="0"/>
              <a:t>://</a:t>
            </a:r>
            <a:r>
              <a:rPr lang="it-IT" sz="900" dirty="0" err="1"/>
              <a:t>en.wikipedia.org</a:t>
            </a:r>
            <a:r>
              <a:rPr lang="it-IT" sz="900" dirty="0"/>
              <a:t>/</a:t>
            </a:r>
            <a:r>
              <a:rPr lang="it-IT" sz="900" dirty="0" err="1"/>
              <a:t>wiki</a:t>
            </a:r>
            <a:r>
              <a:rPr lang="it-IT" sz="900" dirty="0"/>
              <a:t>/</a:t>
            </a:r>
            <a:r>
              <a:rPr lang="it-IT" sz="900" dirty="0" err="1"/>
              <a:t>Guglielmo_Marconi</a:t>
            </a:r>
            <a:endParaRPr lang="en-US" sz="900" dirty="0"/>
          </a:p>
        </p:txBody>
      </p:sp>
      <p:pic>
        <p:nvPicPr>
          <p:cNvPr id="5" name="Picture 4" descr="Screen Shot 2022-08-05 at 11.47.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450" y="2547091"/>
            <a:ext cx="5307708" cy="1741311"/>
          </a:xfrm>
          <a:prstGeom prst="rect">
            <a:avLst/>
          </a:prstGeom>
        </p:spPr>
      </p:pic>
      <p:sp>
        <p:nvSpPr>
          <p:cNvPr id="7" name="TextBox 6"/>
          <p:cNvSpPr txBox="1"/>
          <p:nvPr/>
        </p:nvSpPr>
        <p:spPr>
          <a:xfrm>
            <a:off x="379554" y="2956679"/>
            <a:ext cx="2700683" cy="1200329"/>
          </a:xfrm>
          <a:prstGeom prst="rect">
            <a:avLst/>
          </a:prstGeom>
          <a:noFill/>
        </p:spPr>
        <p:txBody>
          <a:bodyPr wrap="square" rtlCol="0">
            <a:spAutoFit/>
          </a:bodyPr>
          <a:lstStyle/>
          <a:p>
            <a:r>
              <a:rPr lang="en-US" dirty="0">
                <a:solidFill>
                  <a:srgbClr val="FF0000"/>
                </a:solidFill>
              </a:rPr>
              <a:t>S O S Became the universal signal for help. All ships had to keep their radios on at all times.</a:t>
            </a:r>
            <a:endParaRPr lang="en-AU" dirty="0">
              <a:solidFill>
                <a:srgbClr val="FF0000"/>
              </a:solidFill>
            </a:endParaRPr>
          </a:p>
        </p:txBody>
      </p:sp>
      <p:sp>
        <p:nvSpPr>
          <p:cNvPr id="14"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5"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Forward or Next 1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Information 1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TextBox 2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17</a:t>
            </a:fld>
            <a:endParaRPr lang="en-US" sz="1200" dirty="0"/>
          </a:p>
        </p:txBody>
      </p:sp>
    </p:spTree>
    <p:extLst>
      <p:ext uri="{BB962C8B-B14F-4D97-AF65-F5344CB8AC3E}">
        <p14:creationId xmlns:p14="http://schemas.microsoft.com/office/powerpoint/2010/main" val="7250671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68670" y="6083981"/>
            <a:ext cx="5195167" cy="246221"/>
          </a:xfrm>
          <a:prstGeom prst="rect">
            <a:avLst/>
          </a:prstGeom>
          <a:noFill/>
        </p:spPr>
        <p:txBody>
          <a:bodyPr wrap="square" rtlCol="0">
            <a:spAutoFit/>
          </a:bodyPr>
          <a:lstStyle/>
          <a:p>
            <a:r>
              <a:rPr lang="en-US" sz="1000" dirty="0">
                <a:hlinkClick r:id="rId3"/>
              </a:rPr>
              <a:t>https://www.omnisecu.com/basic-networking/why-we-need-computer-network.php</a:t>
            </a:r>
            <a:endParaRPr lang="en-US" sz="1000" dirty="0"/>
          </a:p>
        </p:txBody>
      </p:sp>
      <p:pic>
        <p:nvPicPr>
          <p:cNvPr id="15" name="Picture 14" descr="Screen Shot 2022-05-15 at 11.56.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59" y="875390"/>
            <a:ext cx="3053140" cy="1921416"/>
          </a:xfrm>
          <a:prstGeom prst="rect">
            <a:avLst/>
          </a:prstGeom>
        </p:spPr>
      </p:pic>
      <p:sp>
        <p:nvSpPr>
          <p:cNvPr id="17" name="TextBox 16"/>
          <p:cNvSpPr txBox="1"/>
          <p:nvPr/>
        </p:nvSpPr>
        <p:spPr>
          <a:xfrm>
            <a:off x="376465" y="4488530"/>
            <a:ext cx="8593084" cy="954107"/>
          </a:xfrm>
          <a:prstGeom prst="rect">
            <a:avLst/>
          </a:prstGeom>
          <a:solidFill>
            <a:srgbClr val="FFFF00"/>
          </a:solidFill>
        </p:spPr>
        <p:txBody>
          <a:bodyPr wrap="square" rtlCol="0">
            <a:spAutoFit/>
          </a:bodyPr>
          <a:lstStyle/>
          <a:p>
            <a:r>
              <a:rPr lang="en-US" sz="1400" dirty="0"/>
              <a:t>All public networks are less secure than your home network. Even if the websites you visit use encryption, the URLs you visit can be eavesdropped. For this reason, you should not transmit </a:t>
            </a:r>
            <a:r>
              <a:rPr lang="en-US" sz="1400" dirty="0">
                <a:solidFill>
                  <a:srgbClr val="FF0000"/>
                </a:solidFill>
              </a:rPr>
              <a:t>private or sensitive information </a:t>
            </a:r>
            <a:r>
              <a:rPr lang="en-US" sz="1400" dirty="0"/>
              <a:t>on a public Wi-Fi network if you can do it elsewhere. If a public network does not require a password, we strongly recommend you do not connect any of your devices to it.</a:t>
            </a:r>
          </a:p>
        </p:txBody>
      </p:sp>
      <p:sp>
        <p:nvSpPr>
          <p:cNvPr id="22" name="TextBox 21"/>
          <p:cNvSpPr txBox="1"/>
          <p:nvPr/>
        </p:nvSpPr>
        <p:spPr>
          <a:xfrm>
            <a:off x="460428" y="4023058"/>
            <a:ext cx="4682784" cy="369332"/>
          </a:xfrm>
          <a:prstGeom prst="rect">
            <a:avLst/>
          </a:prstGeom>
          <a:noFill/>
        </p:spPr>
        <p:txBody>
          <a:bodyPr wrap="square" rtlCol="0">
            <a:spAutoFit/>
          </a:bodyPr>
          <a:lstStyle/>
          <a:p>
            <a:r>
              <a:rPr lang="en-US" b="1" dirty="0">
                <a:solidFill>
                  <a:srgbClr val="FF0000"/>
                </a:solidFill>
              </a:rPr>
              <a:t>Passwords the best password to use</a:t>
            </a:r>
          </a:p>
        </p:txBody>
      </p:sp>
      <p:pic>
        <p:nvPicPr>
          <p:cNvPr id="24" name="Picture 69" descr="network-diagram-local-area-network-computer-network-5a8453c80c08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964" y="770376"/>
            <a:ext cx="2588791" cy="16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8" descr="network-networking-hardware-computer-network-computer-network-5adeff668c59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839" y="349887"/>
            <a:ext cx="2616498" cy="15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txBox="1">
            <a:spLocks/>
          </p:cNvSpPr>
          <p:nvPr/>
        </p:nvSpPr>
        <p:spPr>
          <a:xfrm>
            <a:off x="685800" y="-497624"/>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Protecting Networks</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7" name="AutoShape 18">
            <a:hlinkClick r:id="rId7"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8"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Forward or Next 29">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Action Button: Information 30">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2" name="TextBox 31">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18</a:t>
            </a:fld>
            <a:endParaRPr lang="en-US" sz="1200" dirty="0"/>
          </a:p>
        </p:txBody>
      </p:sp>
      <p:pic>
        <p:nvPicPr>
          <p:cNvPr id="2" name="Picture 1" descr="Bus Topology Networ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1964" y="2580873"/>
            <a:ext cx="2465131" cy="1442185"/>
          </a:xfrm>
          <a:prstGeom prst="rect">
            <a:avLst/>
          </a:prstGeom>
        </p:spPr>
      </p:pic>
      <p:pic>
        <p:nvPicPr>
          <p:cNvPr id="3" name="Picture 2" descr="Hub 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2953" y="2438644"/>
            <a:ext cx="2470269" cy="1227114"/>
          </a:xfrm>
          <a:prstGeom prst="rect">
            <a:avLst/>
          </a:prstGeom>
        </p:spPr>
      </p:pic>
    </p:spTree>
    <p:extLst>
      <p:ext uri="{BB962C8B-B14F-4D97-AF65-F5344CB8AC3E}">
        <p14:creationId xmlns:p14="http://schemas.microsoft.com/office/powerpoint/2010/main" val="1479480206"/>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240"/>
            <a:ext cx="7772400" cy="1470025"/>
          </a:xfrm>
        </p:spPr>
        <p:txBody>
          <a:bodyPr/>
          <a:lstStyle/>
          <a:p>
            <a:r>
              <a:rPr lang="en-US" dirty="0"/>
              <a:t>Networks</a:t>
            </a:r>
          </a:p>
        </p:txBody>
      </p:sp>
      <p:sp>
        <p:nvSpPr>
          <p:cNvPr id="3" name="Subtitle 2"/>
          <p:cNvSpPr>
            <a:spLocks noGrp="1"/>
          </p:cNvSpPr>
          <p:nvPr>
            <p:ph type="subTitle" idx="1"/>
          </p:nvPr>
        </p:nvSpPr>
        <p:spPr>
          <a:xfrm>
            <a:off x="1403633" y="486819"/>
            <a:ext cx="6400800" cy="616966"/>
          </a:xfrm>
        </p:spPr>
        <p:txBody>
          <a:bodyPr/>
          <a:lstStyle/>
          <a:p>
            <a:r>
              <a:rPr lang="en-US" dirty="0"/>
              <a:t>Advantages of  Network</a:t>
            </a:r>
          </a:p>
        </p:txBody>
      </p:sp>
      <p:sp>
        <p:nvSpPr>
          <p:cNvPr id="5" name="TextBox 4"/>
          <p:cNvSpPr txBox="1"/>
          <p:nvPr/>
        </p:nvSpPr>
        <p:spPr>
          <a:xfrm>
            <a:off x="302633" y="6004561"/>
            <a:ext cx="7772400" cy="230832"/>
          </a:xfrm>
          <a:prstGeom prst="rect">
            <a:avLst/>
          </a:prstGeom>
          <a:noFill/>
        </p:spPr>
        <p:txBody>
          <a:bodyPr wrap="square" rtlCol="0">
            <a:spAutoFit/>
          </a:bodyPr>
          <a:lstStyle/>
          <a:p>
            <a:r>
              <a:rPr lang="en-US" sz="900" dirty="0"/>
              <a:t>https://</a:t>
            </a:r>
            <a:r>
              <a:rPr lang="en-US" sz="900" dirty="0" err="1"/>
              <a:t>www.computerhope.com</a:t>
            </a:r>
            <a:r>
              <a:rPr lang="en-US" sz="900" dirty="0"/>
              <a:t>/jargon/n/</a:t>
            </a:r>
            <a:r>
              <a:rPr lang="en-US" sz="900" dirty="0" err="1"/>
              <a:t>network.htm</a:t>
            </a:r>
            <a:endParaRPr lang="en-US" sz="900" dirty="0"/>
          </a:p>
        </p:txBody>
      </p:sp>
      <p:sp>
        <p:nvSpPr>
          <p:cNvPr id="6" name="TextBox 5"/>
          <p:cNvSpPr txBox="1"/>
          <p:nvPr/>
        </p:nvSpPr>
        <p:spPr>
          <a:xfrm>
            <a:off x="602119" y="972415"/>
            <a:ext cx="7687806" cy="5262978"/>
          </a:xfrm>
          <a:prstGeom prst="rect">
            <a:avLst/>
          </a:prstGeom>
          <a:noFill/>
        </p:spPr>
        <p:txBody>
          <a:bodyPr wrap="square" rtlCol="0">
            <a:spAutoFit/>
          </a:bodyPr>
          <a:lstStyle/>
          <a:p>
            <a:r>
              <a:rPr lang="en-US" sz="1400" b="1" dirty="0"/>
              <a:t>Advantages of a network</a:t>
            </a:r>
          </a:p>
          <a:p>
            <a:r>
              <a:rPr lang="en-US" sz="1400" dirty="0"/>
              <a:t>There are more advantages to a network than disadvantages. In fact, many companies </a:t>
            </a:r>
          </a:p>
          <a:p>
            <a:r>
              <a:rPr lang="en-US" sz="1400" dirty="0"/>
              <a:t>today wouldn't exist without accessing some form of network. Below are the advantages of a network.</a:t>
            </a:r>
          </a:p>
          <a:p>
            <a:endParaRPr lang="en-US" sz="1400" b="1" dirty="0"/>
          </a:p>
          <a:p>
            <a:r>
              <a:rPr lang="en-US" sz="1400" b="1" dirty="0"/>
              <a:t>1. Share data and information</a:t>
            </a:r>
            <a:r>
              <a:rPr lang="en-US" sz="1400" dirty="0"/>
              <a:t> - One of the biggest advantages of a network is sharing data and information between each of the devices on it. In addition, networks allow access to </a:t>
            </a:r>
            <a:r>
              <a:rPr lang="en-US" sz="1400" dirty="0">
                <a:hlinkClick r:id="rId2"/>
              </a:rPr>
              <a:t>databases</a:t>
            </a:r>
            <a:r>
              <a:rPr lang="en-US" sz="1400" dirty="0"/>
              <a:t> and help with </a:t>
            </a:r>
            <a:r>
              <a:rPr lang="en-US" sz="1400" dirty="0">
                <a:hlinkClick r:id="rId3"/>
              </a:rPr>
              <a:t>collaboration</a:t>
            </a:r>
            <a:r>
              <a:rPr lang="en-US" sz="1400" dirty="0"/>
              <a:t> on more complex work.</a:t>
            </a:r>
          </a:p>
          <a:p>
            <a:endParaRPr lang="en-US" sz="1400" b="1" dirty="0"/>
          </a:p>
          <a:p>
            <a:r>
              <a:rPr lang="en-US" sz="1400" b="1" dirty="0"/>
              <a:t>2. Communication</a:t>
            </a:r>
            <a:r>
              <a:rPr lang="en-US" sz="1400" dirty="0"/>
              <a:t> - A network gives all users the ability to quickly communicate with each other using </a:t>
            </a:r>
            <a:r>
              <a:rPr lang="en-US" sz="1400" dirty="0">
                <a:hlinkClick r:id="rId4"/>
              </a:rPr>
              <a:t>chat</a:t>
            </a:r>
            <a:r>
              <a:rPr lang="en-US" sz="1400" dirty="0"/>
              <a:t>, </a:t>
            </a:r>
            <a:r>
              <a:rPr lang="en-US" sz="1400" dirty="0">
                <a:hlinkClick r:id="rId5"/>
              </a:rPr>
              <a:t>instant messaging</a:t>
            </a:r>
            <a:r>
              <a:rPr lang="en-US" sz="1400" dirty="0"/>
              <a:t>, </a:t>
            </a:r>
            <a:r>
              <a:rPr lang="en-US" sz="1400" dirty="0">
                <a:hlinkClick r:id="rId6"/>
              </a:rPr>
              <a:t>e-mail</a:t>
            </a:r>
            <a:r>
              <a:rPr lang="en-US" sz="1400" dirty="0"/>
              <a:t>, and </a:t>
            </a:r>
            <a:r>
              <a:rPr lang="en-US" sz="1400" dirty="0">
                <a:hlinkClick r:id="rId7"/>
              </a:rPr>
              <a:t>videoconferencing</a:t>
            </a:r>
            <a:r>
              <a:rPr lang="en-US" sz="1400" dirty="0"/>
              <a:t>.</a:t>
            </a:r>
          </a:p>
          <a:p>
            <a:endParaRPr lang="en-US" sz="1400" b="1" dirty="0"/>
          </a:p>
          <a:p>
            <a:r>
              <a:rPr lang="en-US" sz="1400" b="1" dirty="0"/>
              <a:t>3. Share hardware</a:t>
            </a:r>
            <a:r>
              <a:rPr lang="en-US" sz="1400" dirty="0"/>
              <a:t> - </a:t>
            </a:r>
            <a:r>
              <a:rPr lang="en-US" sz="1400" dirty="0">
                <a:hlinkClick r:id="rId8"/>
              </a:rPr>
              <a:t>Hardware</a:t>
            </a:r>
            <a:r>
              <a:rPr lang="en-US" sz="1400" dirty="0"/>
              <a:t> devices connected to a network can be shared with all users. Below are a few examples of network hardware that can be shared.</a:t>
            </a:r>
          </a:p>
          <a:p>
            <a:pPr lvl="1"/>
            <a:r>
              <a:rPr lang="en-US" sz="1400" dirty="0">
                <a:hlinkClick r:id="rId9"/>
              </a:rPr>
              <a:t>NAS</a:t>
            </a:r>
            <a:r>
              <a:rPr lang="en-US" sz="1400" dirty="0"/>
              <a:t> (network-attached storage) can store and access vast amounts of information.</a:t>
            </a:r>
          </a:p>
          <a:p>
            <a:pPr lvl="1"/>
            <a:r>
              <a:rPr lang="en-US" sz="1400" dirty="0"/>
              <a:t>A </a:t>
            </a:r>
            <a:r>
              <a:rPr lang="en-US" sz="1400" dirty="0">
                <a:hlinkClick r:id="rId10"/>
              </a:rPr>
              <a:t>network printer</a:t>
            </a:r>
            <a:r>
              <a:rPr lang="en-US" sz="1400" dirty="0"/>
              <a:t> allows all network users to print to one printer.</a:t>
            </a:r>
          </a:p>
          <a:p>
            <a:pPr lvl="1"/>
            <a:r>
              <a:rPr lang="en-US" sz="1400" dirty="0"/>
              <a:t>More powerful computers, </a:t>
            </a:r>
            <a:r>
              <a:rPr lang="en-US" sz="1400" dirty="0">
                <a:hlinkClick r:id="rId11"/>
              </a:rPr>
              <a:t>supercomputers</a:t>
            </a:r>
            <a:r>
              <a:rPr lang="en-US" sz="1400" dirty="0"/>
              <a:t>, and </a:t>
            </a:r>
            <a:r>
              <a:rPr lang="en-US" sz="1400" dirty="0">
                <a:hlinkClick r:id="rId12"/>
              </a:rPr>
              <a:t>render farms</a:t>
            </a:r>
            <a:r>
              <a:rPr lang="en-US" sz="1400" dirty="0"/>
              <a:t> can perform complex tasks that would take a normal, single computer longer to complete.</a:t>
            </a:r>
          </a:p>
          <a:p>
            <a:endParaRPr lang="en-US" sz="1400" b="1" dirty="0"/>
          </a:p>
          <a:p>
            <a:r>
              <a:rPr lang="en-US" sz="1400" b="1" dirty="0"/>
              <a:t>4. Share software</a:t>
            </a:r>
            <a:r>
              <a:rPr lang="en-US" sz="1400" dirty="0"/>
              <a:t> - With the proper </a:t>
            </a:r>
            <a:r>
              <a:rPr lang="en-US" sz="1400" dirty="0">
                <a:hlinkClick r:id="rId13"/>
              </a:rPr>
              <a:t>software license</a:t>
            </a:r>
            <a:r>
              <a:rPr lang="en-US" sz="1400" dirty="0"/>
              <a:t>, </a:t>
            </a:r>
            <a:r>
              <a:rPr lang="en-US" sz="1400" dirty="0">
                <a:hlinkClick r:id="rId14"/>
              </a:rPr>
              <a:t>software</a:t>
            </a:r>
            <a:r>
              <a:rPr lang="en-US" sz="1400" dirty="0"/>
              <a:t> can also be shared.</a:t>
            </a:r>
          </a:p>
          <a:p>
            <a:endParaRPr lang="en-US" sz="1400" b="1" dirty="0"/>
          </a:p>
          <a:p>
            <a:r>
              <a:rPr lang="en-US" sz="1400" b="1" dirty="0"/>
              <a:t>5. Transferring money</a:t>
            </a:r>
            <a:r>
              <a:rPr lang="en-US" sz="1400" dirty="0"/>
              <a:t> - Being connected to a secure network allows a person or business to digitally transfer money between banks and users. For example, a network could allow a company to not only manage employees' payroll, but also transfer their pay to the employee's bank account.</a:t>
            </a:r>
          </a:p>
          <a:p>
            <a:endParaRPr lang="en-US" sz="1400" dirty="0"/>
          </a:p>
        </p:txBody>
      </p:sp>
      <p:pic>
        <p:nvPicPr>
          <p:cNvPr id="14" name="Picture 13" descr="TComputerDesk.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7713" y="226443"/>
            <a:ext cx="1600200" cy="1320800"/>
          </a:xfrm>
          <a:prstGeom prst="rect">
            <a:avLst/>
          </a:prstGeom>
        </p:spPr>
      </p:pic>
      <p:sp>
        <p:nvSpPr>
          <p:cNvPr id="16" name="AutoShape 18">
            <a:hlinkClick r:id="rId16"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Forward or Next 1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Information 1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TextBox 2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19</a:t>
            </a:fld>
            <a:endParaRPr lang="en-US" sz="1200" dirty="0"/>
          </a:p>
        </p:txBody>
      </p:sp>
    </p:spTree>
    <p:extLst>
      <p:ext uri="{BB962C8B-B14F-4D97-AF65-F5344CB8AC3E}">
        <p14:creationId xmlns:p14="http://schemas.microsoft.com/office/powerpoint/2010/main" val="3488636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Page</a:t>
            </a:r>
          </a:p>
        </p:txBody>
      </p:sp>
      <p:sp>
        <p:nvSpPr>
          <p:cNvPr id="5" name="AutoShape 18">
            <a:hlinkClick r:id="rId2" action="ppaction://hlinksldjump" highlightClick="1"/>
          </p:cNvPr>
          <p:cNvSpPr>
            <a:spLocks noChangeArrowheads="1"/>
          </p:cNvSpPr>
          <p:nvPr/>
        </p:nvSpPr>
        <p:spPr bwMode="auto">
          <a:xfrm>
            <a:off x="7038890" y="5335466"/>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6" name="Action Button: Home 13">
            <a:hlinkClick r:id="" action="ppaction://hlinkshowjump?jump=firstslide" highlightClick="1"/>
          </p:cNvPr>
          <p:cNvSpPr/>
          <p:nvPr/>
        </p:nvSpPr>
        <p:spPr>
          <a:xfrm>
            <a:off x="7764377" y="5340228"/>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7" name="Action Button: Back or Previous 11">
            <a:hlinkClick r:id="" action="ppaction://hlinkshowjump?jump=previousslide" highlightClick="1"/>
          </p:cNvPr>
          <p:cNvSpPr/>
          <p:nvPr/>
        </p:nvSpPr>
        <p:spPr>
          <a:xfrm>
            <a:off x="7407190" y="5340228"/>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8" name="Action Button: Forward or Next 7">
            <a:hlinkClick r:id="" action="ppaction://hlinkshowjump?jump=nextslide" highlightClick="1"/>
          </p:cNvPr>
          <p:cNvSpPr/>
          <p:nvPr/>
        </p:nvSpPr>
        <p:spPr>
          <a:xfrm>
            <a:off x="8139027" y="5340228"/>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9" name="Action Button: Information 8">
            <a:hlinkClick r:id="" action="ppaction://hlinkshowjump?jump=endshow" highlightClick="1"/>
          </p:cNvPr>
          <p:cNvSpPr/>
          <p:nvPr/>
        </p:nvSpPr>
        <p:spPr>
          <a:xfrm>
            <a:off x="8507327" y="5340228"/>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2" name="TextBox 4"/>
          <p:cNvSpPr txBox="1">
            <a:spLocks noChangeArrowheads="1"/>
          </p:cNvSpPr>
          <p:nvPr/>
        </p:nvSpPr>
        <p:spPr bwMode="auto">
          <a:xfrm>
            <a:off x="173180" y="1356728"/>
            <a:ext cx="2651125" cy="34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en-AU" sz="1200" dirty="0">
                <a:latin typeface="CG Omega" charset="0"/>
                <a:hlinkClick r:id="rId2" action="ppaction://hlinksldjump"/>
              </a:rPr>
              <a:t>Help Page</a:t>
            </a:r>
            <a:endParaRPr lang="en-AU" sz="1200" dirty="0">
              <a:latin typeface="CG Omega" charset="0"/>
            </a:endParaRPr>
          </a:p>
          <a:p>
            <a:pPr eaLnBrk="1" hangingPunct="1">
              <a:lnSpc>
                <a:spcPct val="150000"/>
              </a:lnSpc>
            </a:pPr>
            <a:r>
              <a:rPr lang="en-AU" sz="1200" dirty="0">
                <a:latin typeface="CG Omega" charset="0"/>
                <a:hlinkClick r:id="rId3" action="ppaction://hlinksldjump"/>
              </a:rPr>
              <a:t>Network History</a:t>
            </a:r>
            <a:endParaRPr lang="en-AU" sz="1200" dirty="0">
              <a:latin typeface="CG Omega" charset="0"/>
            </a:endParaRPr>
          </a:p>
          <a:p>
            <a:pPr eaLnBrk="1" hangingPunct="1">
              <a:lnSpc>
                <a:spcPct val="150000"/>
              </a:lnSpc>
            </a:pPr>
            <a:r>
              <a:rPr lang="en-AU" sz="1200" dirty="0">
                <a:latin typeface="CG Omega" charset="0"/>
                <a:hlinkClick r:id="rId4" action="ppaction://hlinksldjump"/>
              </a:rPr>
              <a:t>LAN (Local Area Network)</a:t>
            </a:r>
            <a:endParaRPr lang="en-AU" sz="1200" dirty="0">
              <a:latin typeface="CG Omega" charset="0"/>
            </a:endParaRPr>
          </a:p>
          <a:p>
            <a:pPr eaLnBrk="1" hangingPunct="1">
              <a:lnSpc>
                <a:spcPct val="150000"/>
              </a:lnSpc>
            </a:pPr>
            <a:r>
              <a:rPr lang="en-AU" sz="1200" dirty="0">
                <a:latin typeface="CG Omega" charset="0"/>
                <a:hlinkClick r:id="rId3" action="ppaction://hlinksldjump"/>
              </a:rPr>
              <a:t>Networks</a:t>
            </a:r>
            <a:endParaRPr lang="en-AU" sz="1200" i="1" dirty="0">
              <a:latin typeface="CG Omega" charset="0"/>
            </a:endParaRPr>
          </a:p>
          <a:p>
            <a:pPr eaLnBrk="1" hangingPunct="1">
              <a:lnSpc>
                <a:spcPct val="150000"/>
              </a:lnSpc>
            </a:pPr>
            <a:r>
              <a:rPr lang="en-US" sz="1200" dirty="0">
                <a:hlinkClick r:id="rId5" action="ppaction://hlinksldjump"/>
              </a:rPr>
              <a:t>WAN(Wide Area Network)</a:t>
            </a:r>
            <a:endParaRPr lang="en-US" sz="1200" dirty="0"/>
          </a:p>
          <a:p>
            <a:pPr eaLnBrk="1" hangingPunct="1">
              <a:lnSpc>
                <a:spcPct val="150000"/>
              </a:lnSpc>
            </a:pPr>
            <a:r>
              <a:rPr lang="en-AU" sz="1200" dirty="0">
                <a:latin typeface="CG Omega" charset="0"/>
              </a:rPr>
              <a:t>Tree Network</a:t>
            </a:r>
            <a:endParaRPr lang="en-AU" sz="1200" i="1" dirty="0">
              <a:latin typeface="CG Omega" charset="0"/>
            </a:endParaRPr>
          </a:p>
          <a:p>
            <a:pPr eaLnBrk="1" hangingPunct="1">
              <a:lnSpc>
                <a:spcPct val="150000"/>
              </a:lnSpc>
            </a:pPr>
            <a:r>
              <a:rPr lang="en-AU" sz="1200" dirty="0">
                <a:latin typeface="CG Omega" charset="0"/>
              </a:rPr>
              <a:t>Mesh Network</a:t>
            </a:r>
            <a:endParaRPr lang="en-AU" sz="1200" i="1" dirty="0">
              <a:latin typeface="CG Omega" charset="0"/>
            </a:endParaRPr>
          </a:p>
          <a:p>
            <a:pPr eaLnBrk="1" hangingPunct="1">
              <a:lnSpc>
                <a:spcPct val="150000"/>
              </a:lnSpc>
            </a:pPr>
            <a:r>
              <a:rPr lang="en-US" sz="1200" dirty="0">
                <a:hlinkClick r:id="rId6" action="ppaction://hlinksldjump"/>
              </a:rPr>
              <a:t>PAN(Personal Area Network)</a:t>
            </a:r>
            <a:endParaRPr lang="en-US" sz="1200" dirty="0"/>
          </a:p>
          <a:p>
            <a:pPr eaLnBrk="1" hangingPunct="1">
              <a:lnSpc>
                <a:spcPct val="150000"/>
              </a:lnSpc>
            </a:pPr>
            <a:r>
              <a:rPr lang="en-US" sz="1200" dirty="0">
                <a:hlinkClick r:id="rId7" action="ppaction://hlinksldjump"/>
              </a:rPr>
              <a:t>MAN(Metropolitan Area Network)</a:t>
            </a:r>
            <a:endParaRPr lang="en-US" sz="1200" dirty="0"/>
          </a:p>
          <a:p>
            <a:pPr eaLnBrk="1" hangingPunct="1">
              <a:lnSpc>
                <a:spcPct val="150000"/>
              </a:lnSpc>
            </a:pPr>
            <a:r>
              <a:rPr lang="en-US" sz="1200" i="1" dirty="0">
                <a:solidFill>
                  <a:srgbClr val="000000"/>
                </a:solidFill>
                <a:latin typeface="CG Omega" charset="0"/>
                <a:hlinkClick r:id="rId8" action="ppaction://hlinksldjump"/>
              </a:rPr>
              <a:t>Marconi</a:t>
            </a:r>
            <a:r>
              <a:rPr lang="en-US" sz="1200" i="1" dirty="0">
                <a:solidFill>
                  <a:srgbClr val="000000"/>
                </a:solidFill>
                <a:latin typeface="CG Omega" charset="0"/>
              </a:rPr>
              <a:t/>
            </a:r>
            <a:br>
              <a:rPr lang="en-US" sz="1200" i="1" dirty="0">
                <a:solidFill>
                  <a:srgbClr val="000000"/>
                </a:solidFill>
                <a:latin typeface="CG Omega" charset="0"/>
              </a:rPr>
            </a:br>
            <a:r>
              <a:rPr lang="en-AU" sz="1200" dirty="0">
                <a:latin typeface="CG Omega" charset="0"/>
                <a:hlinkClick r:id="rId3" action="ppaction://hlinksldjump"/>
              </a:rPr>
              <a:t>Morse Code</a:t>
            </a:r>
            <a:endParaRPr lang="en-AU" sz="1200" dirty="0">
              <a:latin typeface="CG Omega" charset="0"/>
            </a:endParaRPr>
          </a:p>
          <a:p>
            <a:pPr eaLnBrk="1" hangingPunct="1">
              <a:lnSpc>
                <a:spcPct val="150000"/>
              </a:lnSpc>
            </a:pPr>
            <a:r>
              <a:rPr lang="en-AU" sz="1200" b="1" u="sng" dirty="0">
                <a:solidFill>
                  <a:srgbClr val="558ED5"/>
                </a:solidFill>
                <a:latin typeface="CG Omega" charset="0"/>
              </a:rPr>
              <a:t>My Screen Template</a:t>
            </a:r>
            <a:endParaRPr lang="en-AU" sz="1200" i="1" dirty="0">
              <a:solidFill>
                <a:srgbClr val="000000"/>
              </a:solidFill>
              <a:latin typeface="CG Omega" charset="0"/>
            </a:endParaRPr>
          </a:p>
        </p:txBody>
      </p:sp>
      <p:sp>
        <p:nvSpPr>
          <p:cNvPr id="13" name="AutoShape 18">
            <a:hlinkClick r:id="rId2" action="ppaction://hlinksldjump" highlightClick="1"/>
          </p:cNvPr>
          <p:cNvSpPr>
            <a:spLocks noChangeArrowheads="1"/>
          </p:cNvSpPr>
          <p:nvPr/>
        </p:nvSpPr>
        <p:spPr bwMode="auto">
          <a:xfrm>
            <a:off x="3024188" y="1883663"/>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4" name="TextBox 13"/>
          <p:cNvSpPr txBox="1"/>
          <p:nvPr/>
        </p:nvSpPr>
        <p:spPr>
          <a:xfrm>
            <a:off x="3567545" y="1876281"/>
            <a:ext cx="3844637" cy="369332"/>
          </a:xfrm>
          <a:prstGeom prst="rect">
            <a:avLst/>
          </a:prstGeom>
          <a:noFill/>
        </p:spPr>
        <p:txBody>
          <a:bodyPr wrap="square" rtlCol="0">
            <a:spAutoFit/>
          </a:bodyPr>
          <a:lstStyle/>
          <a:p>
            <a:r>
              <a:rPr lang="en-US" dirty="0"/>
              <a:t>This takes you to the help page</a:t>
            </a:r>
          </a:p>
        </p:txBody>
      </p:sp>
      <p:sp>
        <p:nvSpPr>
          <p:cNvPr id="15" name="Action Button: Back or Previous 11">
            <a:hlinkClick r:id="" action="ppaction://hlinkshowjump?jump=previousslide" highlightClick="1"/>
          </p:cNvPr>
          <p:cNvSpPr/>
          <p:nvPr/>
        </p:nvSpPr>
        <p:spPr>
          <a:xfrm>
            <a:off x="3024188" y="2400588"/>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TextBox 15"/>
          <p:cNvSpPr txBox="1"/>
          <p:nvPr/>
        </p:nvSpPr>
        <p:spPr>
          <a:xfrm>
            <a:off x="3567545" y="2393206"/>
            <a:ext cx="3844637" cy="369332"/>
          </a:xfrm>
          <a:prstGeom prst="rect">
            <a:avLst/>
          </a:prstGeom>
          <a:noFill/>
        </p:spPr>
        <p:txBody>
          <a:bodyPr wrap="square" rtlCol="0">
            <a:spAutoFit/>
          </a:bodyPr>
          <a:lstStyle/>
          <a:p>
            <a:r>
              <a:rPr lang="en-US" dirty="0"/>
              <a:t>This takes you to the previous slide</a:t>
            </a:r>
          </a:p>
        </p:txBody>
      </p:sp>
      <p:sp>
        <p:nvSpPr>
          <p:cNvPr id="17" name="TextBox 16"/>
          <p:cNvSpPr txBox="1"/>
          <p:nvPr/>
        </p:nvSpPr>
        <p:spPr>
          <a:xfrm>
            <a:off x="3567545" y="2966233"/>
            <a:ext cx="3844637" cy="369332"/>
          </a:xfrm>
          <a:prstGeom prst="rect">
            <a:avLst/>
          </a:prstGeom>
          <a:noFill/>
        </p:spPr>
        <p:txBody>
          <a:bodyPr wrap="square" rtlCol="0">
            <a:spAutoFit/>
          </a:bodyPr>
          <a:lstStyle/>
          <a:p>
            <a:r>
              <a:rPr lang="en-US" dirty="0"/>
              <a:t>This takes you to the home page</a:t>
            </a:r>
          </a:p>
        </p:txBody>
      </p:sp>
      <p:sp>
        <p:nvSpPr>
          <p:cNvPr id="18" name="TextBox 17"/>
          <p:cNvSpPr txBox="1"/>
          <p:nvPr/>
        </p:nvSpPr>
        <p:spPr>
          <a:xfrm>
            <a:off x="3567545" y="3603481"/>
            <a:ext cx="3844637" cy="369332"/>
          </a:xfrm>
          <a:prstGeom prst="rect">
            <a:avLst/>
          </a:prstGeom>
          <a:noFill/>
        </p:spPr>
        <p:txBody>
          <a:bodyPr wrap="square" rtlCol="0">
            <a:spAutoFit/>
          </a:bodyPr>
          <a:lstStyle/>
          <a:p>
            <a:r>
              <a:rPr lang="en-US" dirty="0"/>
              <a:t>This takes you to the next slide page</a:t>
            </a:r>
          </a:p>
        </p:txBody>
      </p:sp>
      <p:sp>
        <p:nvSpPr>
          <p:cNvPr id="19" name="TextBox 18"/>
          <p:cNvSpPr txBox="1"/>
          <p:nvPr/>
        </p:nvSpPr>
        <p:spPr>
          <a:xfrm>
            <a:off x="3567545" y="4244420"/>
            <a:ext cx="3844637" cy="369332"/>
          </a:xfrm>
          <a:prstGeom prst="rect">
            <a:avLst/>
          </a:prstGeom>
          <a:noFill/>
        </p:spPr>
        <p:txBody>
          <a:bodyPr wrap="square" rtlCol="0">
            <a:spAutoFit/>
          </a:bodyPr>
          <a:lstStyle/>
          <a:p>
            <a:r>
              <a:rPr lang="en-US" dirty="0"/>
              <a:t>This takes you to the last page</a:t>
            </a:r>
          </a:p>
        </p:txBody>
      </p:sp>
      <p:sp>
        <p:nvSpPr>
          <p:cNvPr id="20" name="Action Button: Home 13">
            <a:hlinkClick r:id="" action="ppaction://hlinkshowjump?jump=firstslide" highlightClick="1"/>
          </p:cNvPr>
          <p:cNvSpPr/>
          <p:nvPr/>
        </p:nvSpPr>
        <p:spPr>
          <a:xfrm>
            <a:off x="3024188" y="2973615"/>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Forward or Next 20">
            <a:hlinkClick r:id="" action="ppaction://hlinkshowjump?jump=nextslide" highlightClick="1"/>
          </p:cNvPr>
          <p:cNvSpPr/>
          <p:nvPr/>
        </p:nvSpPr>
        <p:spPr>
          <a:xfrm>
            <a:off x="3024188" y="3610863"/>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Information 21">
            <a:hlinkClick r:id="" action="ppaction://hlinkshowjump?jump=endshow" highlightClick="1"/>
          </p:cNvPr>
          <p:cNvSpPr/>
          <p:nvPr/>
        </p:nvSpPr>
        <p:spPr>
          <a:xfrm>
            <a:off x="3024188" y="4251802"/>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Rectangle 23"/>
          <p:cNvSpPr/>
          <p:nvPr/>
        </p:nvSpPr>
        <p:spPr>
          <a:xfrm>
            <a:off x="457200" y="274638"/>
            <a:ext cx="53564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tx2">
                  <a:lumMod val="60000"/>
                  <a:lumOff val="40000"/>
                </a:schemeClr>
              </a:contourClr>
            </a:sp3d>
          </a:bodyPr>
          <a:lstStyle/>
          <a:p>
            <a:pPr algn="ctr" fontAlgn="auto">
              <a:spcBef>
                <a:spcPts val="0"/>
              </a:spcBef>
              <a:spcAft>
                <a:spcPts val="0"/>
              </a:spcAft>
              <a:defRPr/>
            </a:pPr>
            <a:r>
              <a:rPr lang="en-US" sz="5400" b="1" dirty="0">
                <a:ln w="11430">
                  <a:solidFill>
                    <a:schemeClr val="tx2">
                      <a:lumMod val="75000"/>
                    </a:schemeClr>
                  </a:solidFill>
                </a:ln>
                <a:solidFill>
                  <a:schemeClr val="tx2">
                    <a:lumMod val="60000"/>
                    <a:lumOff val="40000"/>
                  </a:schemeClr>
                </a:solidFill>
                <a:effectLst>
                  <a:outerShdw blurRad="50800" dist="76200" algn="l" rotWithShape="0">
                    <a:schemeClr val="tx2">
                      <a:lumMod val="60000"/>
                      <a:lumOff val="40000"/>
                      <a:alpha val="49000"/>
                    </a:schemeClr>
                  </a:outerShdw>
                </a:effectLst>
                <a:latin typeface="+mn-lt"/>
                <a:ea typeface="+mn-ea"/>
                <a:cs typeface="+mn-cs"/>
              </a:rPr>
              <a:t>1</a:t>
            </a:r>
          </a:p>
        </p:txBody>
      </p:sp>
      <p:pic>
        <p:nvPicPr>
          <p:cNvPr id="11" name="Picture 10" descr="TComputerFloppy.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8890" y="543928"/>
            <a:ext cx="1612900" cy="1625600"/>
          </a:xfrm>
          <a:prstGeom prst="rect">
            <a:avLst/>
          </a:prstGeom>
        </p:spPr>
      </p:pic>
      <p:sp>
        <p:nvSpPr>
          <p:cNvPr id="23" name="Left Arrow 22"/>
          <p:cNvSpPr/>
          <p:nvPr/>
        </p:nvSpPr>
        <p:spPr>
          <a:xfrm flipH="1">
            <a:off x="1033500" y="5927069"/>
            <a:ext cx="322339" cy="368428"/>
          </a:xfrm>
          <a:prstGeom prst="leftArrow">
            <a:avLst/>
          </a:prstGeom>
          <a:gradFill>
            <a:gsLst>
              <a:gs pos="0">
                <a:schemeClr val="tx2">
                  <a:lumMod val="75000"/>
                </a:schemeClr>
              </a:gs>
              <a:gs pos="100000">
                <a:schemeClr val="tx2">
                  <a:lumMod val="60000"/>
                  <a:lumOff val="40000"/>
                </a:schemeClr>
              </a:gs>
            </a:gsLst>
          </a:gradFill>
          <a:effectLst>
            <a:outerShdw blurRad="114300" dist="114300" dir="5400000" sx="110000" sy="110000" rotWithShape="0">
              <a:schemeClr val="tx2">
                <a:lumMod val="75000"/>
                <a:alpha val="50000"/>
              </a:schemeClr>
            </a:outerShdw>
          </a:effectLst>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AU" sz="1800">
              <a:solidFill>
                <a:srgbClr val="FFFFFF"/>
              </a:solidFill>
            </a:endParaRPr>
          </a:p>
        </p:txBody>
      </p:sp>
      <p:sp>
        <p:nvSpPr>
          <p:cNvPr id="26" name="Left Arrow 25"/>
          <p:cNvSpPr/>
          <p:nvPr/>
        </p:nvSpPr>
        <p:spPr>
          <a:xfrm flipV="1">
            <a:off x="502076" y="5938794"/>
            <a:ext cx="320792" cy="366660"/>
          </a:xfrm>
          <a:prstGeom prst="leftArrow">
            <a:avLst/>
          </a:prstGeom>
          <a:gradFill>
            <a:gsLst>
              <a:gs pos="0">
                <a:schemeClr val="tx2">
                  <a:lumMod val="75000"/>
                </a:schemeClr>
              </a:gs>
              <a:gs pos="100000">
                <a:schemeClr val="tx2">
                  <a:lumMod val="60000"/>
                  <a:lumOff val="40000"/>
                </a:schemeClr>
              </a:gs>
            </a:gsLst>
          </a:gradFill>
          <a:effectLst>
            <a:outerShdw blurRad="114300" dist="114300" dir="5400000" sx="110000" sy="110000" rotWithShape="0">
              <a:schemeClr val="tx2">
                <a:lumMod val="75000"/>
                <a:alpha val="50000"/>
              </a:schemeClr>
            </a:outerShdw>
          </a:effectLst>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AU" sz="1800">
              <a:solidFill>
                <a:srgbClr val="FFFFFF"/>
              </a:solidFill>
            </a:endParaRPr>
          </a:p>
        </p:txBody>
      </p:sp>
      <p:pic>
        <p:nvPicPr>
          <p:cNvPr id="3" name="Picture 2" descr="Network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67545" y="4699047"/>
            <a:ext cx="2565400" cy="1308100"/>
          </a:xfrm>
          <a:prstGeom prst="rect">
            <a:avLst/>
          </a:prstGeom>
        </p:spPr>
      </p:pic>
      <p:sp>
        <p:nvSpPr>
          <p:cNvPr id="27" name="TextBox 2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a:t>
            </a:fld>
            <a:endParaRPr lang="en-US" sz="1200" dirty="0"/>
          </a:p>
        </p:txBody>
      </p:sp>
    </p:spTree>
    <p:extLst>
      <p:ext uri="{BB962C8B-B14F-4D97-AF65-F5344CB8AC3E}">
        <p14:creationId xmlns:p14="http://schemas.microsoft.com/office/powerpoint/2010/main" val="3786217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1000"/>
                                  </p:stCondLst>
                                  <p:childTnLst>
                                    <p:animRot by="432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240"/>
            <a:ext cx="7772400" cy="1470025"/>
          </a:xfrm>
        </p:spPr>
        <p:txBody>
          <a:bodyPr/>
          <a:lstStyle/>
          <a:p>
            <a:r>
              <a:rPr lang="en-US" dirty="0"/>
              <a:t>Networks</a:t>
            </a:r>
          </a:p>
        </p:txBody>
      </p:sp>
      <p:sp>
        <p:nvSpPr>
          <p:cNvPr id="3" name="Subtitle 2"/>
          <p:cNvSpPr>
            <a:spLocks noGrp="1"/>
          </p:cNvSpPr>
          <p:nvPr>
            <p:ph type="subTitle" idx="1"/>
          </p:nvPr>
        </p:nvSpPr>
        <p:spPr>
          <a:xfrm>
            <a:off x="1403633" y="486819"/>
            <a:ext cx="6400800" cy="616966"/>
          </a:xfrm>
        </p:spPr>
        <p:txBody>
          <a:bodyPr/>
          <a:lstStyle/>
          <a:p>
            <a:r>
              <a:rPr lang="en-US" dirty="0"/>
              <a:t>Disadvantages of  Network</a:t>
            </a:r>
          </a:p>
        </p:txBody>
      </p:sp>
      <p:sp>
        <p:nvSpPr>
          <p:cNvPr id="5" name="TextBox 4"/>
          <p:cNvSpPr txBox="1"/>
          <p:nvPr/>
        </p:nvSpPr>
        <p:spPr>
          <a:xfrm>
            <a:off x="302633" y="5967048"/>
            <a:ext cx="7772400" cy="230832"/>
          </a:xfrm>
          <a:prstGeom prst="rect">
            <a:avLst/>
          </a:prstGeom>
          <a:noFill/>
        </p:spPr>
        <p:txBody>
          <a:bodyPr wrap="square" rtlCol="0">
            <a:spAutoFit/>
          </a:bodyPr>
          <a:lstStyle/>
          <a:p>
            <a:r>
              <a:rPr lang="en-US" sz="900" dirty="0"/>
              <a:t>https://</a:t>
            </a:r>
            <a:r>
              <a:rPr lang="en-US" sz="900" dirty="0" err="1"/>
              <a:t>www.computerhope.com</a:t>
            </a:r>
            <a:r>
              <a:rPr lang="en-US" sz="900" dirty="0"/>
              <a:t>/jargon/n/</a:t>
            </a:r>
            <a:r>
              <a:rPr lang="en-US" sz="900" dirty="0" err="1"/>
              <a:t>network.htm</a:t>
            </a:r>
            <a:endParaRPr lang="en-US" sz="900" dirty="0"/>
          </a:p>
        </p:txBody>
      </p:sp>
      <p:sp>
        <p:nvSpPr>
          <p:cNvPr id="6" name="TextBox 5"/>
          <p:cNvSpPr txBox="1"/>
          <p:nvPr/>
        </p:nvSpPr>
        <p:spPr>
          <a:xfrm>
            <a:off x="387227" y="1207071"/>
            <a:ext cx="7687806" cy="5047535"/>
          </a:xfrm>
          <a:prstGeom prst="rect">
            <a:avLst/>
          </a:prstGeom>
          <a:noFill/>
        </p:spPr>
        <p:txBody>
          <a:bodyPr wrap="square" rtlCol="0">
            <a:spAutoFit/>
          </a:bodyPr>
          <a:lstStyle/>
          <a:p>
            <a:r>
              <a:rPr lang="en-US" sz="1400" b="1" dirty="0"/>
              <a:t>Disadvantages of a network</a:t>
            </a:r>
          </a:p>
          <a:p>
            <a:r>
              <a:rPr lang="en-US" sz="1400" dirty="0"/>
              <a:t>Although there are many advantages to a network (mentioned above), there are some </a:t>
            </a:r>
            <a:endParaRPr lang="en-US" sz="1400" dirty="0" smtClean="0"/>
          </a:p>
          <a:p>
            <a:r>
              <a:rPr lang="en-US" sz="1400" dirty="0" smtClean="0"/>
              <a:t>disadvantages</a:t>
            </a:r>
            <a:r>
              <a:rPr lang="en-US" sz="1400" dirty="0"/>
              <a:t>. Below are the disadvantages of a network.</a:t>
            </a:r>
          </a:p>
          <a:p>
            <a:endParaRPr lang="en-US" sz="1400" b="1" dirty="0"/>
          </a:p>
          <a:p>
            <a:endParaRPr lang="en-US" sz="1400" b="1" dirty="0"/>
          </a:p>
          <a:p>
            <a:endParaRPr lang="en-US" sz="1400" b="1" dirty="0"/>
          </a:p>
          <a:p>
            <a:endParaRPr lang="en-US" sz="1400" b="1" dirty="0"/>
          </a:p>
          <a:p>
            <a:endParaRPr lang="en-US" sz="1400" b="1" dirty="0"/>
          </a:p>
          <a:p>
            <a:endParaRPr lang="en-US" sz="1400" b="1" dirty="0" smtClean="0"/>
          </a:p>
          <a:p>
            <a:endParaRPr lang="en-US" sz="1400" b="1" dirty="0"/>
          </a:p>
          <a:p>
            <a:endParaRPr lang="en-US" sz="1400" b="1" dirty="0"/>
          </a:p>
          <a:p>
            <a:r>
              <a:rPr lang="en-US" sz="1400" b="1" dirty="0"/>
              <a:t>Virus and malware</a:t>
            </a:r>
            <a:r>
              <a:rPr lang="en-US" sz="1400" dirty="0"/>
              <a:t> - Networks make sharing information between network users easy. Unfortunately, this also means that </a:t>
            </a:r>
            <a:r>
              <a:rPr lang="en-US" sz="1400" dirty="0">
                <a:hlinkClick r:id="rId3"/>
              </a:rPr>
              <a:t>viruses</a:t>
            </a:r>
            <a:r>
              <a:rPr lang="en-US" sz="1400" dirty="0"/>
              <a:t> and </a:t>
            </a:r>
            <a:r>
              <a:rPr lang="en-US" sz="1400" dirty="0">
                <a:hlinkClick r:id="rId4"/>
              </a:rPr>
              <a:t>malware</a:t>
            </a:r>
            <a:r>
              <a:rPr lang="en-US" sz="1400" dirty="0"/>
              <a:t> have an easier time spreading between computers on a network.</a:t>
            </a:r>
          </a:p>
          <a:p>
            <a:endParaRPr lang="en-US" sz="1400" b="1" dirty="0"/>
          </a:p>
          <a:p>
            <a:r>
              <a:rPr lang="en-US" sz="1400" b="1" dirty="0"/>
              <a:t>Vulnerabilities</a:t>
            </a:r>
            <a:r>
              <a:rPr lang="en-US" sz="1400" dirty="0"/>
              <a:t> - When a network is created, it introduces new methods of accessing the computers </a:t>
            </a:r>
            <a:r>
              <a:rPr lang="en-US" sz="1400" dirty="0">
                <a:hlinkClick r:id="rId5"/>
              </a:rPr>
              <a:t>remotely</a:t>
            </a:r>
            <a:r>
              <a:rPr lang="en-US" sz="1400" dirty="0"/>
              <a:t>, especially if they're connected to the </a:t>
            </a:r>
            <a:r>
              <a:rPr lang="en-US" sz="1400" dirty="0">
                <a:hlinkClick r:id="rId6"/>
              </a:rPr>
              <a:t>Internet</a:t>
            </a:r>
            <a:r>
              <a:rPr lang="en-US" sz="1400" dirty="0"/>
              <a:t>. With these potential new methods of accessing the computer, it can introduce new </a:t>
            </a:r>
            <a:r>
              <a:rPr lang="en-US" sz="1400" dirty="0">
                <a:hlinkClick r:id="rId7"/>
              </a:rPr>
              <a:t>vulnerabilities</a:t>
            </a:r>
            <a:r>
              <a:rPr lang="en-US" sz="1400" dirty="0"/>
              <a:t> to computers, users, and data on a network.</a:t>
            </a:r>
          </a:p>
          <a:p>
            <a:endParaRPr lang="en-US" sz="1400" b="1" dirty="0"/>
          </a:p>
          <a:p>
            <a:r>
              <a:rPr lang="en-US" sz="1400" b="1" dirty="0"/>
              <a:t>Complexity</a:t>
            </a:r>
            <a:r>
              <a:rPr lang="en-US" sz="1400" dirty="0"/>
              <a:t> - Networks are complex, and setting up and managing a network for a business or corporation requires someone with a lot of experience or certification.</a:t>
            </a:r>
          </a:p>
          <a:p>
            <a:endParaRPr lang="en-US" sz="1400" dirty="0"/>
          </a:p>
        </p:txBody>
      </p:sp>
      <p:sp>
        <p:nvSpPr>
          <p:cNvPr id="16" name="AutoShape 18">
            <a:hlinkClick r:id="rId8"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Forward or Next 20">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Information 21">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TextBox 22">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20</a:t>
            </a:fld>
            <a:endParaRPr lang="en-US" sz="1200" dirty="0"/>
          </a:p>
        </p:txBody>
      </p:sp>
      <p:cxnSp>
        <p:nvCxnSpPr>
          <p:cNvPr id="8" name="Curved Connector 7"/>
          <p:cNvCxnSpPr/>
          <p:nvPr/>
        </p:nvCxnSpPr>
        <p:spPr>
          <a:xfrm flipV="1">
            <a:off x="4991392" y="2508608"/>
            <a:ext cx="2449751" cy="482831"/>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descr="TComputerVir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6736" y="2066692"/>
            <a:ext cx="1574800" cy="1320800"/>
          </a:xfrm>
          <a:prstGeom prst="rect">
            <a:avLst/>
          </a:prstGeom>
        </p:spPr>
      </p:pic>
      <p:cxnSp>
        <p:nvCxnSpPr>
          <p:cNvPr id="10" name="Curved Connector 9"/>
          <p:cNvCxnSpPr/>
          <p:nvPr/>
        </p:nvCxnSpPr>
        <p:spPr>
          <a:xfrm rot="5400000" flipH="1" flipV="1">
            <a:off x="6764886" y="1715405"/>
            <a:ext cx="1301536" cy="284871"/>
          </a:xfrm>
          <a:prstGeom prst="curvedConnector3">
            <a:avLst>
              <a:gd name="adj1" fmla="val 86291"/>
            </a:avLst>
          </a:prstGeom>
        </p:spPr>
        <p:style>
          <a:lnRef idx="2">
            <a:schemeClr val="accent1"/>
          </a:lnRef>
          <a:fillRef idx="0">
            <a:schemeClr val="accent1"/>
          </a:fillRef>
          <a:effectRef idx="1">
            <a:schemeClr val="accent1"/>
          </a:effectRef>
          <a:fontRef idx="minor">
            <a:schemeClr val="tx1"/>
          </a:fontRef>
        </p:style>
      </p:cxnSp>
      <p:pic>
        <p:nvPicPr>
          <p:cNvPr id="24" name="Picture 23" descr="TComputerMin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73467" y="1726457"/>
            <a:ext cx="724346" cy="955520"/>
          </a:xfrm>
          <a:prstGeom prst="rect">
            <a:avLst/>
          </a:prstGeom>
        </p:spPr>
      </p:pic>
      <p:pic>
        <p:nvPicPr>
          <p:cNvPr id="14" name="Picture 13" descr="TComputerBur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77088" y="-197029"/>
            <a:ext cx="1079500" cy="1612900"/>
          </a:xfrm>
          <a:prstGeom prst="rect">
            <a:avLst/>
          </a:prstGeom>
        </p:spPr>
      </p:pic>
      <p:pic>
        <p:nvPicPr>
          <p:cNvPr id="28" name="Picture 27" descr="TComputerBCable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29733" y="0"/>
            <a:ext cx="1549400" cy="1511300"/>
          </a:xfrm>
          <a:prstGeom prst="rect">
            <a:avLst/>
          </a:prstGeom>
        </p:spPr>
      </p:pic>
    </p:spTree>
    <p:extLst>
      <p:ext uri="{BB962C8B-B14F-4D97-AF65-F5344CB8AC3E}">
        <p14:creationId xmlns:p14="http://schemas.microsoft.com/office/powerpoint/2010/main" val="3707592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reaking Glass"/>
                                        </p:tgtEl>
                                      </p:cMediaNode>
                                    </p:audio>
                                  </p:subTnLst>
                                </p:cTn>
                              </p:par>
                            </p:childTnLst>
                          </p:cTn>
                        </p:par>
                        <p:par>
                          <p:cTn id="7" fill="hold">
                            <p:stCondLst>
                              <p:cond delay="400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3000"/>
                                        <p:tgtEl>
                                          <p:spTgt spid="8"/>
                                        </p:tgtEl>
                                      </p:cBhvr>
                                    </p:animEffect>
                                  </p:childTnLst>
                                </p:cTn>
                              </p:par>
                            </p:childTnLst>
                          </p:cTn>
                        </p:par>
                        <p:par>
                          <p:cTn id="11" fill="hold">
                            <p:stCondLst>
                              <p:cond delay="7000"/>
                            </p:stCondLst>
                            <p:childTnLst>
                              <p:par>
                                <p:cTn id="12" presetID="9"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dissolve">
                                      <p:cBhvr>
                                        <p:cTn id="14" dur="1000"/>
                                        <p:tgtEl>
                                          <p:spTgt spid="24"/>
                                        </p:tgtEl>
                                      </p:cBhvr>
                                    </p:animEffect>
                                  </p:childTnLst>
                                </p:cTn>
                              </p:par>
                            </p:childTnLst>
                          </p:cTn>
                        </p:par>
                        <p:par>
                          <p:cTn id="15" fill="hold">
                            <p:stCondLst>
                              <p:cond delay="8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8500"/>
                            </p:stCondLst>
                            <p:childTnLst>
                              <p:par>
                                <p:cTn id="20" presetID="21"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par>
                          <p:cTn id="23" fill="hold">
                            <p:stCondLst>
                              <p:cond delay="10500"/>
                            </p:stCondLst>
                            <p:childTnLst>
                              <p:par>
                                <p:cTn id="24" presetID="45" presetClass="exit" presetSubtype="0" fill="hold" nodeType="afterEffect">
                                  <p:stCondLst>
                                    <p:cond delay="0"/>
                                  </p:stCondLst>
                                  <p:childTnLst>
                                    <p:animEffect transition="out" filter="fade">
                                      <p:cBhvr>
                                        <p:cTn id="25" dur="2000"/>
                                        <p:tgtEl>
                                          <p:spTgt spid="14"/>
                                        </p:tgtEl>
                                      </p:cBhvr>
                                    </p:animEffect>
                                    <p:anim calcmode="lin" valueType="num">
                                      <p:cBhvr>
                                        <p:cTn id="26"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14"/>
                                        </p:tgtEl>
                                        <p:attrNameLst>
                                          <p:attrName>ppt_h</p:attrName>
                                        </p:attrNameLst>
                                      </p:cBhvr>
                                      <p:tavLst>
                                        <p:tav tm="0">
                                          <p:val>
                                            <p:strVal val="ppt_h"/>
                                          </p:val>
                                        </p:tav>
                                        <p:tav tm="100000">
                                          <p:val>
                                            <p:strVal val="ppt_h"/>
                                          </p:val>
                                        </p:tav>
                                      </p:tavLst>
                                    </p:anim>
                                    <p:set>
                                      <p:cBhvr>
                                        <p:cTn id="28" dur="1" fill="hold">
                                          <p:stCondLst>
                                            <p:cond delay="1999"/>
                                          </p:stCondLst>
                                        </p:cTn>
                                        <p:tgtEl>
                                          <p:spTgt spid="14"/>
                                        </p:tgtEl>
                                        <p:attrNameLst>
                                          <p:attrName>style.visibility</p:attrName>
                                        </p:attrNameLst>
                                      </p:cBhvr>
                                      <p:to>
                                        <p:strVal val="hidden"/>
                                      </p:to>
                                    </p:set>
                                  </p:childTnLst>
                                </p:cTn>
                              </p:par>
                            </p:childTnLst>
                          </p:cTn>
                        </p:par>
                        <p:par>
                          <p:cTn id="29" fill="hold">
                            <p:stCondLst>
                              <p:cond delay="12500"/>
                            </p:stCondLst>
                            <p:childTnLst>
                              <p:par>
                                <p:cTn id="30" presetID="1"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16922"/>
            <a:ext cx="6858000" cy="963612"/>
          </a:xfrm>
        </p:spPr>
        <p:txBody>
          <a:bodyPr/>
          <a:lstStyle/>
          <a:p>
            <a:pPr lvl="0"/>
            <a:r>
              <a:rPr lang="en-AU" dirty="0"/>
              <a:t>What is a Wired network?</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6720005" y="2382021"/>
            <a:ext cx="2439659" cy="2162498"/>
          </a:xfrm>
        </p:spPr>
        <p:txBody>
          <a:bodyPr>
            <a:normAutofit/>
          </a:bodyPr>
          <a:lstStyle/>
          <a:p>
            <a:pPr lvl="0" algn="l"/>
            <a:r>
              <a:rPr lang="en-AU" sz="1600" b="0" dirty="0" smtClean="0"/>
              <a:t>A Wired network? </a:t>
            </a:r>
          </a:p>
          <a:p>
            <a:pPr lvl="0" algn="l"/>
            <a:r>
              <a:rPr lang="en-AU" sz="1600" b="0" dirty="0" smtClean="0"/>
              <a:t>Usually uses Ethernet cables and for Printers a printer cable</a:t>
            </a:r>
            <a:endParaRPr lang="en-AU" sz="1600" b="0" dirty="0"/>
          </a:p>
        </p:txBody>
      </p:sp>
      <p:sp>
        <p:nvSpPr>
          <p:cNvPr id="9" name="TextBox 8">
            <a:extLst>
              <a:ext uri="{FF2B5EF4-FFF2-40B4-BE49-F238E27FC236}">
                <a16:creationId xmlns="" xmlns:a16="http://schemas.microsoft.com/office/drawing/2014/main" id="{D57C53F2-9C60-211D-43D2-0E95BF8CADC3}"/>
              </a:ext>
            </a:extLst>
          </p:cNvPr>
          <p:cNvSpPr txBox="1"/>
          <p:nvPr/>
        </p:nvSpPr>
        <p:spPr>
          <a:xfrm>
            <a:off x="325894" y="786436"/>
            <a:ext cx="8129588" cy="1569660"/>
          </a:xfrm>
          <a:prstGeom prst="rect">
            <a:avLst/>
          </a:prstGeom>
          <a:noFill/>
        </p:spPr>
        <p:txBody>
          <a:bodyPr wrap="square" rtlCol="0">
            <a:spAutoFit/>
          </a:bodyPr>
          <a:lstStyle/>
          <a:p>
            <a:r>
              <a:rPr lang="en-US" sz="2400" dirty="0"/>
              <a:t>Show how you would set up a Personal Area Network using only cables.  (Printer, USB cables, phone cable, ) </a:t>
            </a:r>
            <a:endParaRPr lang="en-AU" sz="2400" dirty="0"/>
          </a:p>
          <a:p>
            <a:r>
              <a:rPr lang="en-US" sz="2400" dirty="0"/>
              <a:t>Connected to a wire or system of wires, as an electronic device connecting computer systems or peripheral devices</a:t>
            </a:r>
            <a:r>
              <a:rPr lang="en-AU" sz="2400" dirty="0"/>
              <a:t> </a:t>
            </a:r>
            <a:endParaRPr lang="en-US" sz="2400" dirty="0"/>
          </a:p>
        </p:txBody>
      </p:sp>
      <p:pic>
        <p:nvPicPr>
          <p:cNvPr id="18" name="Picture 17" descr="A picture containing cable, connector, plug, adapter&#10;&#10;Description automatically generated">
            <a:extLst>
              <a:ext uri="{FF2B5EF4-FFF2-40B4-BE49-F238E27FC236}">
                <a16:creationId xmlns="" xmlns:a16="http://schemas.microsoft.com/office/drawing/2014/main" id="{A8C56951-B653-7575-6E21-2CF02F344E49}"/>
              </a:ext>
            </a:extLst>
          </p:cNvPr>
          <p:cNvPicPr>
            <a:picLocks noChangeAspect="1"/>
          </p:cNvPicPr>
          <p:nvPr/>
        </p:nvPicPr>
        <p:blipFill>
          <a:blip r:embed="rId2"/>
          <a:stretch>
            <a:fillRect/>
          </a:stretch>
        </p:blipFill>
        <p:spPr>
          <a:xfrm>
            <a:off x="6880922" y="4480362"/>
            <a:ext cx="1790700" cy="1175434"/>
          </a:xfrm>
          <a:prstGeom prst="rect">
            <a:avLst/>
          </a:prstGeom>
        </p:spPr>
      </p:pic>
      <p:sp>
        <p:nvSpPr>
          <p:cNvPr id="23" name="TextBox 22">
            <a:extLst>
              <a:ext uri="{FF2B5EF4-FFF2-40B4-BE49-F238E27FC236}">
                <a16:creationId xmlns="" xmlns:a16="http://schemas.microsoft.com/office/drawing/2014/main" id="{5F965185-A876-0D22-E4D5-4312D9CF8FCF}"/>
              </a:ext>
            </a:extLst>
          </p:cNvPr>
          <p:cNvSpPr txBox="1"/>
          <p:nvPr/>
        </p:nvSpPr>
        <p:spPr>
          <a:xfrm>
            <a:off x="413393" y="4715724"/>
            <a:ext cx="1575793" cy="338554"/>
          </a:xfrm>
          <a:prstGeom prst="rect">
            <a:avLst/>
          </a:prstGeom>
          <a:noFill/>
        </p:spPr>
        <p:txBody>
          <a:bodyPr wrap="square" rtlCol="0">
            <a:spAutoFit/>
          </a:bodyPr>
          <a:lstStyle/>
          <a:p>
            <a:r>
              <a:rPr lang="en-US" sz="1600" dirty="0">
                <a:solidFill>
                  <a:schemeClr val="accent2">
                    <a:lumMod val="50000"/>
                  </a:schemeClr>
                </a:solidFill>
              </a:rPr>
              <a:t>Wired Printer</a:t>
            </a:r>
          </a:p>
        </p:txBody>
      </p:sp>
      <p:sp>
        <p:nvSpPr>
          <p:cNvPr id="24" name="TextBox 23">
            <a:extLst>
              <a:ext uri="{FF2B5EF4-FFF2-40B4-BE49-F238E27FC236}">
                <a16:creationId xmlns="" xmlns:a16="http://schemas.microsoft.com/office/drawing/2014/main" id="{F17D9334-1C3F-6782-655C-53B2467EA235}"/>
              </a:ext>
            </a:extLst>
          </p:cNvPr>
          <p:cNvSpPr txBox="1"/>
          <p:nvPr/>
        </p:nvSpPr>
        <p:spPr>
          <a:xfrm>
            <a:off x="1691827" y="2430048"/>
            <a:ext cx="2254393" cy="584776"/>
          </a:xfrm>
          <a:prstGeom prst="rect">
            <a:avLst/>
          </a:prstGeom>
          <a:noFill/>
        </p:spPr>
        <p:txBody>
          <a:bodyPr wrap="square" rtlCol="0">
            <a:spAutoFit/>
          </a:bodyPr>
          <a:lstStyle/>
          <a:p>
            <a:r>
              <a:rPr lang="en-US" sz="1600" dirty="0">
                <a:solidFill>
                  <a:schemeClr val="accent2">
                    <a:lumMod val="50000"/>
                  </a:schemeClr>
                </a:solidFill>
              </a:rPr>
              <a:t>Wired computer</a:t>
            </a:r>
          </a:p>
          <a:p>
            <a:r>
              <a:rPr lang="en-US" sz="1600" dirty="0">
                <a:solidFill>
                  <a:schemeClr val="accent2">
                    <a:lumMod val="50000"/>
                  </a:schemeClr>
                </a:solidFill>
              </a:rPr>
              <a:t> to computer </a:t>
            </a:r>
          </a:p>
        </p:txBody>
      </p:sp>
      <p:sp>
        <p:nvSpPr>
          <p:cNvPr id="25" name="TextBox 24">
            <a:extLst>
              <a:ext uri="{FF2B5EF4-FFF2-40B4-BE49-F238E27FC236}">
                <a16:creationId xmlns="" xmlns:a16="http://schemas.microsoft.com/office/drawing/2014/main" id="{2D5BA277-7590-1834-533D-BCF7D9EB00F0}"/>
              </a:ext>
            </a:extLst>
          </p:cNvPr>
          <p:cNvSpPr txBox="1"/>
          <p:nvPr/>
        </p:nvSpPr>
        <p:spPr>
          <a:xfrm>
            <a:off x="4140953" y="2410165"/>
            <a:ext cx="2275068" cy="584776"/>
          </a:xfrm>
          <a:prstGeom prst="rect">
            <a:avLst/>
          </a:prstGeom>
          <a:noFill/>
        </p:spPr>
        <p:txBody>
          <a:bodyPr wrap="square" rtlCol="0">
            <a:spAutoFit/>
          </a:bodyPr>
          <a:lstStyle/>
          <a:p>
            <a:r>
              <a:rPr lang="en-US" sz="1600" dirty="0">
                <a:solidFill>
                  <a:schemeClr val="accent2">
                    <a:lumMod val="50000"/>
                  </a:schemeClr>
                </a:solidFill>
              </a:rPr>
              <a:t>USB Flash drive</a:t>
            </a:r>
          </a:p>
          <a:p>
            <a:r>
              <a:rPr lang="en-US" sz="1600" dirty="0">
                <a:solidFill>
                  <a:schemeClr val="accent2">
                    <a:lumMod val="50000"/>
                  </a:schemeClr>
                </a:solidFill>
              </a:rPr>
              <a:t> plug in</a:t>
            </a:r>
          </a:p>
        </p:txBody>
      </p:sp>
      <p:pic>
        <p:nvPicPr>
          <p:cNvPr id="4" name="Picture 3" descr="computer-deskto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048" y="2866607"/>
            <a:ext cx="2190750" cy="1828800"/>
          </a:xfrm>
          <a:prstGeom prst="rect">
            <a:avLst/>
          </a:prstGeom>
        </p:spPr>
      </p:pic>
      <p:pic>
        <p:nvPicPr>
          <p:cNvPr id="28" name="Picture 27" descr="Eth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272" y="3579651"/>
            <a:ext cx="936855" cy="745932"/>
          </a:xfrm>
          <a:prstGeom prst="rect">
            <a:avLst/>
          </a:prstGeom>
        </p:spPr>
      </p:pic>
      <p:pic>
        <p:nvPicPr>
          <p:cNvPr id="31" name="Picture 30" descr="Ethernet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052" y="3352253"/>
            <a:ext cx="1081031" cy="1393647"/>
          </a:xfrm>
          <a:prstGeom prst="rect">
            <a:avLst/>
          </a:prstGeom>
        </p:spPr>
      </p:pic>
      <p:pic>
        <p:nvPicPr>
          <p:cNvPr id="32" name="Picture 31" descr="compute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94" y="2952267"/>
            <a:ext cx="1480391" cy="1528095"/>
          </a:xfrm>
          <a:prstGeom prst="rect">
            <a:avLst/>
          </a:prstGeom>
        </p:spPr>
      </p:pic>
      <p:pic>
        <p:nvPicPr>
          <p:cNvPr id="33" name="Picture 32" descr="Ethernet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602245" y="3352253"/>
            <a:ext cx="906583" cy="1393647"/>
          </a:xfrm>
          <a:prstGeom prst="rect">
            <a:avLst/>
          </a:prstGeom>
        </p:spPr>
      </p:pic>
      <p:pic>
        <p:nvPicPr>
          <p:cNvPr id="39" name="Picture 38" descr="Printer-end-cabl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545" y="5296950"/>
            <a:ext cx="981075" cy="1193800"/>
          </a:xfrm>
          <a:prstGeom prst="rect">
            <a:avLst/>
          </a:prstGeom>
        </p:spPr>
      </p:pic>
      <p:pic>
        <p:nvPicPr>
          <p:cNvPr id="41" name="Picture 40" descr="Printer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89" y="4968883"/>
            <a:ext cx="2038350" cy="1714500"/>
          </a:xfrm>
          <a:prstGeom prst="rect">
            <a:avLst/>
          </a:prstGeom>
        </p:spPr>
      </p:pic>
      <p:sp>
        <p:nvSpPr>
          <p:cNvPr id="42" name="TextBox 41">
            <a:extLst>
              <a:ext uri="{FF2B5EF4-FFF2-40B4-BE49-F238E27FC236}">
                <a16:creationId xmlns="" xmlns:a16="http://schemas.microsoft.com/office/drawing/2014/main" id="{2D5BA277-7590-1834-533D-BCF7D9EB00F0}"/>
              </a:ext>
            </a:extLst>
          </p:cNvPr>
          <p:cNvSpPr txBox="1"/>
          <p:nvPr/>
        </p:nvSpPr>
        <p:spPr>
          <a:xfrm>
            <a:off x="2565159" y="4827253"/>
            <a:ext cx="1575793" cy="338554"/>
          </a:xfrm>
          <a:prstGeom prst="rect">
            <a:avLst/>
          </a:prstGeom>
          <a:noFill/>
        </p:spPr>
        <p:txBody>
          <a:bodyPr wrap="square" rtlCol="0">
            <a:spAutoFit/>
          </a:bodyPr>
          <a:lstStyle/>
          <a:p>
            <a:r>
              <a:rPr lang="en-US" sz="1600" dirty="0">
                <a:solidFill>
                  <a:schemeClr val="accent2">
                    <a:lumMod val="50000"/>
                  </a:schemeClr>
                </a:solidFill>
              </a:rPr>
              <a:t>USB to printer</a:t>
            </a:r>
          </a:p>
        </p:txBody>
      </p:sp>
      <p:cxnSp>
        <p:nvCxnSpPr>
          <p:cNvPr id="44" name="Curved Connector 43"/>
          <p:cNvCxnSpPr/>
          <p:nvPr/>
        </p:nvCxnSpPr>
        <p:spPr>
          <a:xfrm>
            <a:off x="1696052" y="4105162"/>
            <a:ext cx="1416438" cy="1225141"/>
          </a:xfrm>
          <a:prstGeom prst="curvedConnector3">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3" name="Picture 2" descr="USB.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6542" y="4846552"/>
            <a:ext cx="1041400" cy="1231900"/>
          </a:xfrm>
          <a:prstGeom prst="rect">
            <a:avLst/>
          </a:prstGeom>
        </p:spPr>
      </p:pic>
      <p:pic>
        <p:nvPicPr>
          <p:cNvPr id="6" name="Picture 5" descr="USB-Sti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7242" y="4188010"/>
            <a:ext cx="1519944" cy="1108939"/>
          </a:xfrm>
          <a:prstGeom prst="rect">
            <a:avLst/>
          </a:prstGeom>
        </p:spPr>
      </p:pic>
      <p:sp>
        <p:nvSpPr>
          <p:cNvPr id="26" name="AutoShape 18">
            <a:hlinkClick r:id="rId11"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4" name="Action Button: Forward or Next 33">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5" name="Action Button: Information 34">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6" name="TextBox 35">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21</a:t>
            </a:fld>
            <a:endParaRPr lang="en-US" sz="1200" dirty="0"/>
          </a:p>
        </p:txBody>
      </p:sp>
    </p:spTree>
    <p:extLst>
      <p:ext uri="{BB962C8B-B14F-4D97-AF65-F5344CB8AC3E}">
        <p14:creationId xmlns:p14="http://schemas.microsoft.com/office/powerpoint/2010/main" val="7657645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V="1">
            <a:off x="5195156" y="5216646"/>
            <a:ext cx="3094769" cy="3148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974756" y="4502697"/>
            <a:ext cx="292517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57961" y="-464778"/>
            <a:ext cx="7772400" cy="1470025"/>
          </a:xfrm>
        </p:spPr>
        <p:txBody>
          <a:bodyPr/>
          <a:lstStyle/>
          <a:p>
            <a:r>
              <a:rPr lang="en-US" dirty="0"/>
              <a:t>Networks</a:t>
            </a:r>
          </a:p>
        </p:txBody>
      </p:sp>
      <p:sp>
        <p:nvSpPr>
          <p:cNvPr id="3" name="Subtitle 2"/>
          <p:cNvSpPr>
            <a:spLocks noGrp="1"/>
          </p:cNvSpPr>
          <p:nvPr>
            <p:ph type="subTitle" idx="1"/>
          </p:nvPr>
        </p:nvSpPr>
        <p:spPr>
          <a:xfrm>
            <a:off x="1855788" y="486819"/>
            <a:ext cx="6400800" cy="1752600"/>
          </a:xfrm>
        </p:spPr>
        <p:txBody>
          <a:bodyPr/>
          <a:lstStyle/>
          <a:p>
            <a:r>
              <a:rPr lang="en-US" dirty="0"/>
              <a:t>Wired Network LAN</a:t>
            </a:r>
          </a:p>
        </p:txBody>
      </p:sp>
      <p:pic>
        <p:nvPicPr>
          <p:cNvPr id="4" name="Picture 3"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55" y="184455"/>
            <a:ext cx="2806188" cy="1838660"/>
          </a:xfrm>
          <a:prstGeom prst="rect">
            <a:avLst/>
          </a:prstGeom>
        </p:spPr>
      </p:pic>
      <p:pic>
        <p:nvPicPr>
          <p:cNvPr id="22" name="Picture 21"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01" y="4060830"/>
            <a:ext cx="914400" cy="599130"/>
          </a:xfrm>
          <a:prstGeom prst="rect">
            <a:avLst/>
          </a:prstGeom>
        </p:spPr>
      </p:pic>
      <p:pic>
        <p:nvPicPr>
          <p:cNvPr id="23" name="Picture 22"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931" y="4039225"/>
            <a:ext cx="914400" cy="599130"/>
          </a:xfrm>
          <a:prstGeom prst="rect">
            <a:avLst/>
          </a:prstGeom>
        </p:spPr>
      </p:pic>
      <p:pic>
        <p:nvPicPr>
          <p:cNvPr id="24" name="Picture 23"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497" y="4039225"/>
            <a:ext cx="914400" cy="599130"/>
          </a:xfrm>
          <a:prstGeom prst="rect">
            <a:avLst/>
          </a:prstGeom>
        </p:spPr>
      </p:pic>
      <p:pic>
        <p:nvPicPr>
          <p:cNvPr id="25" name="Picture 24"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616" y="4039225"/>
            <a:ext cx="914400" cy="599130"/>
          </a:xfrm>
          <a:prstGeom prst="rect">
            <a:avLst/>
          </a:prstGeom>
        </p:spPr>
      </p:pic>
      <p:pic>
        <p:nvPicPr>
          <p:cNvPr id="27" name="Picture 26"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88" y="4823885"/>
            <a:ext cx="914400" cy="599130"/>
          </a:xfrm>
          <a:prstGeom prst="rect">
            <a:avLst/>
          </a:prstGeom>
        </p:spPr>
      </p:pic>
      <p:pic>
        <p:nvPicPr>
          <p:cNvPr id="28" name="Picture 27"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807" y="4823885"/>
            <a:ext cx="914400" cy="599130"/>
          </a:xfrm>
          <a:prstGeom prst="rect">
            <a:avLst/>
          </a:prstGeom>
        </p:spPr>
      </p:pic>
      <p:pic>
        <p:nvPicPr>
          <p:cNvPr id="29" name="Picture 28"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373" y="4823885"/>
            <a:ext cx="914400" cy="599130"/>
          </a:xfrm>
          <a:prstGeom prst="rect">
            <a:avLst/>
          </a:prstGeom>
        </p:spPr>
      </p:pic>
      <p:pic>
        <p:nvPicPr>
          <p:cNvPr id="30" name="Picture 29"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697" y="4823885"/>
            <a:ext cx="914400" cy="599130"/>
          </a:xfrm>
          <a:prstGeom prst="rect">
            <a:avLst/>
          </a:prstGeom>
        </p:spPr>
      </p:pic>
      <p:sp>
        <p:nvSpPr>
          <p:cNvPr id="33" name="TextBox 32"/>
          <p:cNvSpPr txBox="1"/>
          <p:nvPr/>
        </p:nvSpPr>
        <p:spPr>
          <a:xfrm>
            <a:off x="322181" y="2153829"/>
            <a:ext cx="3764685" cy="2031325"/>
          </a:xfrm>
          <a:prstGeom prst="rect">
            <a:avLst/>
          </a:prstGeom>
          <a:noFill/>
        </p:spPr>
        <p:txBody>
          <a:bodyPr wrap="square" rtlCol="0">
            <a:spAutoFit/>
          </a:bodyPr>
          <a:lstStyle/>
          <a:p>
            <a:r>
              <a:rPr lang="en-US" dirty="0"/>
              <a:t>Originally we used serial cable , but Alexander Graham Bell  invented Twisted cables so we could move to Ethernet </a:t>
            </a:r>
            <a:r>
              <a:rPr lang="en-US" dirty="0" smtClean="0"/>
              <a:t>cabling. </a:t>
            </a:r>
          </a:p>
          <a:p>
            <a:r>
              <a:rPr lang="en-US" dirty="0" smtClean="0"/>
              <a:t>But in the old days I </a:t>
            </a:r>
          </a:p>
          <a:p>
            <a:r>
              <a:rPr lang="en-US" dirty="0" smtClean="0"/>
              <a:t>used twisted pair using </a:t>
            </a:r>
          </a:p>
          <a:p>
            <a:r>
              <a:rPr lang="en-US" dirty="0" smtClean="0"/>
              <a:t>a switch box.</a:t>
            </a:r>
            <a:endParaRPr lang="en-US" dirty="0"/>
          </a:p>
        </p:txBody>
      </p:sp>
      <p:pic>
        <p:nvPicPr>
          <p:cNvPr id="36" name="Picture 35" descr="Screen Shot 2022-05-15 at 12.19.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39" y="3152303"/>
            <a:ext cx="1158542" cy="1032851"/>
          </a:xfrm>
          <a:prstGeom prst="rect">
            <a:avLst/>
          </a:prstGeom>
        </p:spPr>
      </p:pic>
      <p:sp>
        <p:nvSpPr>
          <p:cNvPr id="41" name="TextBox 40"/>
          <p:cNvSpPr txBox="1"/>
          <p:nvPr/>
        </p:nvSpPr>
        <p:spPr>
          <a:xfrm>
            <a:off x="2364440" y="4336965"/>
            <a:ext cx="1035044" cy="276999"/>
          </a:xfrm>
          <a:prstGeom prst="rect">
            <a:avLst/>
          </a:prstGeom>
          <a:noFill/>
        </p:spPr>
        <p:txBody>
          <a:bodyPr wrap="square" rtlCol="0">
            <a:spAutoFit/>
          </a:bodyPr>
          <a:lstStyle/>
          <a:p>
            <a:r>
              <a:rPr lang="en-US" sz="1200" dirty="0"/>
              <a:t>Twisted pair</a:t>
            </a:r>
          </a:p>
        </p:txBody>
      </p:sp>
      <p:sp>
        <p:nvSpPr>
          <p:cNvPr id="42" name="TextBox 41"/>
          <p:cNvSpPr txBox="1"/>
          <p:nvPr/>
        </p:nvSpPr>
        <p:spPr>
          <a:xfrm>
            <a:off x="475629" y="6074023"/>
            <a:ext cx="4216287" cy="369332"/>
          </a:xfrm>
          <a:prstGeom prst="rect">
            <a:avLst/>
          </a:prstGeom>
          <a:noFill/>
        </p:spPr>
        <p:txBody>
          <a:bodyPr wrap="square" rtlCol="0">
            <a:spAutoFit/>
          </a:bodyPr>
          <a:lstStyle/>
          <a:p>
            <a:r>
              <a:rPr lang="en-US" dirty="0"/>
              <a:t>How to connect several old computers</a:t>
            </a:r>
          </a:p>
        </p:txBody>
      </p:sp>
      <p:sp>
        <p:nvSpPr>
          <p:cNvPr id="44"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45"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6"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7" name="Action Button: Forward or Next 46">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8" name="Action Button: Information 47">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9" name="TextBox 48">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22</a:t>
            </a:fld>
            <a:endParaRPr lang="en-US" sz="1200" dirty="0"/>
          </a:p>
        </p:txBody>
      </p:sp>
      <p:sp>
        <p:nvSpPr>
          <p:cNvPr id="7" name="Rectangle 6"/>
          <p:cNvSpPr/>
          <p:nvPr/>
        </p:nvSpPr>
        <p:spPr>
          <a:xfrm>
            <a:off x="5384864" y="5541577"/>
            <a:ext cx="3273361" cy="523220"/>
          </a:xfrm>
          <a:prstGeom prst="rect">
            <a:avLst/>
          </a:prstGeom>
        </p:spPr>
        <p:txBody>
          <a:bodyPr wrap="square">
            <a:spAutoFit/>
          </a:bodyPr>
          <a:lstStyle/>
          <a:p>
            <a:r>
              <a:rPr lang="en-US" sz="1400" dirty="0" smtClean="0"/>
              <a:t>Using a </a:t>
            </a:r>
            <a:r>
              <a:rPr lang="en-US" sz="1400" b="1" dirty="0" smtClean="0"/>
              <a:t>BUS  </a:t>
            </a:r>
            <a:r>
              <a:rPr lang="en-US" sz="1400" b="1" dirty="0"/>
              <a:t>topology </a:t>
            </a:r>
            <a:r>
              <a:rPr lang="en-US" sz="1400" dirty="0" smtClean="0"/>
              <a:t>I connected 20 old Mac computers to a server.</a:t>
            </a:r>
            <a:endParaRPr lang="en-US" sz="1400" dirty="0"/>
          </a:p>
        </p:txBody>
      </p:sp>
      <p:pic>
        <p:nvPicPr>
          <p:cNvPr id="11" name="Picture 10"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81" y="4502697"/>
            <a:ext cx="1981200" cy="1562100"/>
          </a:xfrm>
          <a:prstGeom prst="rect">
            <a:avLst/>
          </a:prstGeom>
        </p:spPr>
      </p:pic>
      <p:pic>
        <p:nvPicPr>
          <p:cNvPr id="12" name="Picture 11" descr="Screen Shot 2022-10-02 at 5.07.0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3381" y="4567788"/>
            <a:ext cx="1098802" cy="973789"/>
          </a:xfrm>
          <a:prstGeom prst="rect">
            <a:avLst/>
          </a:prstGeom>
        </p:spPr>
      </p:pic>
      <p:pic>
        <p:nvPicPr>
          <p:cNvPr id="13" name="Picture 12" descr="Screen Shot 2022-10-02 at 5.07.1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4543" y="5385582"/>
            <a:ext cx="698438" cy="679215"/>
          </a:xfrm>
          <a:prstGeom prst="rect">
            <a:avLst/>
          </a:prstGeom>
        </p:spPr>
      </p:pic>
      <p:cxnSp>
        <p:nvCxnSpPr>
          <p:cNvPr id="16" name="Curved Connector 15"/>
          <p:cNvCxnSpPr/>
          <p:nvPr/>
        </p:nvCxnSpPr>
        <p:spPr>
          <a:xfrm rot="10800000" flipV="1">
            <a:off x="5704298" y="1743106"/>
            <a:ext cx="1151773" cy="560016"/>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9" name="Picture 8" descr="Curtin-prin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866" y="1383856"/>
            <a:ext cx="2193319" cy="1546571"/>
          </a:xfrm>
          <a:prstGeom prst="rect">
            <a:avLst/>
          </a:prstGeom>
        </p:spPr>
      </p:pic>
      <p:cxnSp>
        <p:nvCxnSpPr>
          <p:cNvPr id="18" name="Elbow Connector 17"/>
          <p:cNvCxnSpPr/>
          <p:nvPr/>
        </p:nvCxnSpPr>
        <p:spPr>
          <a:xfrm rot="16200000" flipH="1">
            <a:off x="7092353" y="2846036"/>
            <a:ext cx="1987157" cy="34131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50" name="Picture 49"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417" y="3532064"/>
            <a:ext cx="618264" cy="487477"/>
          </a:xfrm>
          <a:prstGeom prst="rect">
            <a:avLst/>
          </a:prstGeom>
        </p:spPr>
      </p:pic>
      <p:pic>
        <p:nvPicPr>
          <p:cNvPr id="14" name="Picture 13" descr="Curtin-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6688" y="29619"/>
            <a:ext cx="2565400" cy="2209800"/>
          </a:xfrm>
          <a:prstGeom prst="rect">
            <a:avLst/>
          </a:prstGeom>
        </p:spPr>
      </p:pic>
      <p:cxnSp>
        <p:nvCxnSpPr>
          <p:cNvPr id="38" name="Straight Connector 37"/>
          <p:cNvCxnSpPr/>
          <p:nvPr/>
        </p:nvCxnSpPr>
        <p:spPr>
          <a:xfrm>
            <a:off x="5100699" y="4638355"/>
            <a:ext cx="0" cy="18553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pic>
        <p:nvPicPr>
          <p:cNvPr id="52" name="Picture 51"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773" y="3532064"/>
            <a:ext cx="618264" cy="487477"/>
          </a:xfrm>
          <a:prstGeom prst="rect">
            <a:avLst/>
          </a:prstGeom>
        </p:spPr>
      </p:pic>
      <p:pic>
        <p:nvPicPr>
          <p:cNvPr id="53" name="Picture 52"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776" y="3532064"/>
            <a:ext cx="618264" cy="487477"/>
          </a:xfrm>
          <a:prstGeom prst="rect">
            <a:avLst/>
          </a:prstGeom>
        </p:spPr>
      </p:pic>
      <p:pic>
        <p:nvPicPr>
          <p:cNvPr id="54" name="Picture 53"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511" y="3532064"/>
            <a:ext cx="618264" cy="487477"/>
          </a:xfrm>
          <a:prstGeom prst="rect">
            <a:avLst/>
          </a:prstGeom>
        </p:spPr>
      </p:pic>
      <p:pic>
        <p:nvPicPr>
          <p:cNvPr id="55" name="Picture 54" descr="Screen Shot 2022-10-02 at 5.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656" y="5541577"/>
            <a:ext cx="618264" cy="487477"/>
          </a:xfrm>
          <a:prstGeom prst="rect">
            <a:avLst/>
          </a:prstGeom>
        </p:spPr>
      </p:pic>
      <p:pic>
        <p:nvPicPr>
          <p:cNvPr id="39" name="Picture 26" descr="http://upload.wikimedia.org/wikipedia/commons/4/4d/NetworkTopology-Bus.png">
            <a:extLst>
              <a:ext uri="{FF2B5EF4-FFF2-40B4-BE49-F238E27FC236}">
                <a16:creationId xmlns="" xmlns:a16="http://schemas.microsoft.com/office/drawing/2014/main" id="{CF51003F-66CB-7CC6-51EB-577ABEE257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3676" y="2720083"/>
            <a:ext cx="7191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898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3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40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2000"/>
                                        <p:tgtEl>
                                          <p:spTgt spid="20"/>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000"/>
                                        <p:tgtEl>
                                          <p:spTgt spid="51"/>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240"/>
            <a:ext cx="5499606" cy="1470025"/>
          </a:xfrm>
        </p:spPr>
        <p:txBody>
          <a:bodyPr/>
          <a:lstStyle/>
          <a:p>
            <a:r>
              <a:rPr lang="en-US" dirty="0"/>
              <a:t>Networks</a:t>
            </a:r>
          </a:p>
        </p:txBody>
      </p:sp>
      <p:sp>
        <p:nvSpPr>
          <p:cNvPr id="3" name="Subtitle 2"/>
          <p:cNvSpPr>
            <a:spLocks noGrp="1"/>
          </p:cNvSpPr>
          <p:nvPr>
            <p:ph type="subTitle" idx="1"/>
          </p:nvPr>
        </p:nvSpPr>
        <p:spPr>
          <a:xfrm>
            <a:off x="1403633" y="486819"/>
            <a:ext cx="6400800" cy="1752600"/>
          </a:xfrm>
        </p:spPr>
        <p:txBody>
          <a:bodyPr/>
          <a:lstStyle/>
          <a:p>
            <a:r>
              <a:rPr lang="en-US" dirty="0"/>
              <a:t>Wired Network</a:t>
            </a:r>
          </a:p>
        </p:txBody>
      </p:sp>
      <p:pic>
        <p:nvPicPr>
          <p:cNvPr id="4" name="Picture 3"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55" y="184455"/>
            <a:ext cx="2806188" cy="1838660"/>
          </a:xfrm>
          <a:prstGeom prst="rect">
            <a:avLst/>
          </a:prstGeom>
        </p:spPr>
      </p:pic>
      <p:pic>
        <p:nvPicPr>
          <p:cNvPr id="15" name="Picture 14" descr="wired-network-old-m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525" y="1103785"/>
            <a:ext cx="5346700" cy="4889500"/>
          </a:xfrm>
          <a:prstGeom prst="rect">
            <a:avLst/>
          </a:prstGeom>
        </p:spPr>
      </p:pic>
      <p:sp>
        <p:nvSpPr>
          <p:cNvPr id="16" name="TextBox 15"/>
          <p:cNvSpPr txBox="1"/>
          <p:nvPr/>
        </p:nvSpPr>
        <p:spPr>
          <a:xfrm>
            <a:off x="338355" y="2045012"/>
            <a:ext cx="2705083" cy="3693319"/>
          </a:xfrm>
          <a:prstGeom prst="rect">
            <a:avLst/>
          </a:prstGeom>
          <a:noFill/>
        </p:spPr>
        <p:txBody>
          <a:bodyPr wrap="square" rtlCol="0">
            <a:spAutoFit/>
          </a:bodyPr>
          <a:lstStyle/>
          <a:p>
            <a:r>
              <a:rPr lang="en-US" dirty="0"/>
              <a:t>Today we would use Ethernet </a:t>
            </a:r>
            <a:r>
              <a:rPr lang="sk-SK" dirty="0"/>
              <a:t>IEEE </a:t>
            </a:r>
            <a:r>
              <a:rPr lang="sk-SK" dirty="0">
                <a:hlinkClick r:id="rId4"/>
              </a:rPr>
              <a:t>802.3</a:t>
            </a:r>
            <a:r>
              <a:rPr lang="sk-SK" dirty="0"/>
              <a:t> </a:t>
            </a:r>
            <a:r>
              <a:rPr lang="en-US" dirty="0"/>
              <a:t>cable (twisted pair cable), rather than Serial cable</a:t>
            </a:r>
          </a:p>
          <a:p>
            <a:endParaRPr lang="en-US" dirty="0"/>
          </a:p>
          <a:p>
            <a:r>
              <a:rPr lang="en-US" dirty="0"/>
              <a:t>But we need a</a:t>
            </a:r>
          </a:p>
          <a:p>
            <a:r>
              <a:rPr lang="en-US" dirty="0"/>
              <a:t>Router</a:t>
            </a:r>
          </a:p>
          <a:p>
            <a:r>
              <a:rPr lang="en-US" dirty="0"/>
              <a:t>Because computers only</a:t>
            </a:r>
          </a:p>
          <a:p>
            <a:r>
              <a:rPr lang="en-US" dirty="0"/>
              <a:t>Have one Ethernet input </a:t>
            </a:r>
          </a:p>
          <a:p>
            <a:r>
              <a:rPr lang="en-US" dirty="0"/>
              <a:t>So unlike the network I built s</a:t>
            </a:r>
            <a:r>
              <a:rPr lang="tr-TR" dirty="0" err="1"/>
              <a:t>ome</a:t>
            </a:r>
            <a:r>
              <a:rPr lang="tr-TR" dirty="0"/>
              <a:t>  y</a:t>
            </a:r>
            <a:r>
              <a:rPr lang="en-US" dirty="0"/>
              <a:t>ears ago, we would use a router instead of serial port T boxes</a:t>
            </a:r>
            <a:r>
              <a:rPr lang="is-IS" dirty="0"/>
              <a:t>…</a:t>
            </a:r>
            <a:r>
              <a:rPr lang="en-US" dirty="0"/>
              <a:t> </a:t>
            </a:r>
          </a:p>
        </p:txBody>
      </p:sp>
      <p:pic>
        <p:nvPicPr>
          <p:cNvPr id="17" name="Picture 16" descr="Screen Shot 2022-05-15 at 11.20.5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707" y="2970903"/>
            <a:ext cx="1019731" cy="991869"/>
          </a:xfrm>
          <a:prstGeom prst="rect">
            <a:avLst/>
          </a:prstGeom>
        </p:spPr>
      </p:pic>
      <p:sp>
        <p:nvSpPr>
          <p:cNvPr id="18" name="TextBox 17"/>
          <p:cNvSpPr txBox="1"/>
          <p:nvPr/>
        </p:nvSpPr>
        <p:spPr>
          <a:xfrm>
            <a:off x="1621788" y="5993285"/>
            <a:ext cx="5688013" cy="369332"/>
          </a:xfrm>
          <a:prstGeom prst="rect">
            <a:avLst/>
          </a:prstGeom>
          <a:noFill/>
        </p:spPr>
        <p:txBody>
          <a:bodyPr wrap="square" rtlCol="0">
            <a:spAutoFit/>
          </a:bodyPr>
          <a:lstStyle/>
          <a:p>
            <a:r>
              <a:rPr lang="en-US" dirty="0"/>
              <a:t>Each computer can use Office and sent work to a printer</a:t>
            </a:r>
          </a:p>
        </p:txBody>
      </p:sp>
      <p:sp>
        <p:nvSpPr>
          <p:cNvPr id="20" name="TextBox 19"/>
          <p:cNvSpPr txBox="1"/>
          <p:nvPr/>
        </p:nvSpPr>
        <p:spPr>
          <a:xfrm>
            <a:off x="6596473" y="42122"/>
            <a:ext cx="2400266" cy="923330"/>
          </a:xfrm>
          <a:prstGeom prst="rect">
            <a:avLst/>
          </a:prstGeom>
          <a:noFill/>
        </p:spPr>
        <p:txBody>
          <a:bodyPr wrap="square" rtlCol="0">
            <a:spAutoFit/>
          </a:bodyPr>
          <a:lstStyle/>
          <a:p>
            <a:r>
              <a:rPr lang="en-US" dirty="0"/>
              <a:t>We were given old computers so I wired them into a network</a:t>
            </a:r>
          </a:p>
        </p:txBody>
      </p:sp>
      <p:sp>
        <p:nvSpPr>
          <p:cNvPr id="22" name="AutoShape 18">
            <a:hlinkClick r:id="rId6"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3"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5" name="Action Button: Forward or Next 2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6" name="Action Button: Information 2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7" name="TextBox 2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23</a:t>
            </a:fld>
            <a:endParaRPr lang="en-US" sz="1200" dirty="0"/>
          </a:p>
        </p:txBody>
      </p:sp>
    </p:spTree>
    <p:extLst>
      <p:ext uri="{BB962C8B-B14F-4D97-AF65-F5344CB8AC3E}">
        <p14:creationId xmlns:p14="http://schemas.microsoft.com/office/powerpoint/2010/main" val="17058509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817" y="-417081"/>
            <a:ext cx="7772400" cy="1470025"/>
          </a:xfrm>
        </p:spPr>
        <p:txBody>
          <a:bodyPr/>
          <a:lstStyle/>
          <a:p>
            <a:r>
              <a:rPr lang="en-US" dirty="0"/>
              <a:t>Networks</a:t>
            </a:r>
          </a:p>
        </p:txBody>
      </p:sp>
      <p:sp>
        <p:nvSpPr>
          <p:cNvPr id="3" name="Subtitle 2"/>
          <p:cNvSpPr>
            <a:spLocks noGrp="1"/>
          </p:cNvSpPr>
          <p:nvPr>
            <p:ph type="subTitle" idx="1"/>
          </p:nvPr>
        </p:nvSpPr>
        <p:spPr>
          <a:xfrm>
            <a:off x="-805876" y="419925"/>
            <a:ext cx="6400800" cy="745161"/>
          </a:xfrm>
        </p:spPr>
        <p:txBody>
          <a:bodyPr/>
          <a:lstStyle/>
          <a:p>
            <a:r>
              <a:rPr lang="en-US" dirty="0" smtClean="0"/>
              <a:t>Modern Wired </a:t>
            </a:r>
            <a:r>
              <a:rPr lang="en-US" dirty="0"/>
              <a:t>Network</a:t>
            </a:r>
          </a:p>
        </p:txBody>
      </p:sp>
      <p:sp>
        <p:nvSpPr>
          <p:cNvPr id="16" name="AutoShape 18">
            <a:hlinkClick r:id="rId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Forward or Next 1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Information 1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TextBox 2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24</a:t>
            </a:fld>
            <a:endParaRPr lang="en-US" sz="1200" dirty="0"/>
          </a:p>
        </p:txBody>
      </p:sp>
      <p:pic>
        <p:nvPicPr>
          <p:cNvPr id="8" name="Picture 7" descr="Rout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291" y="1994290"/>
            <a:ext cx="2844800" cy="1663700"/>
          </a:xfrm>
          <a:prstGeom prst="rect">
            <a:avLst/>
          </a:prstGeom>
        </p:spPr>
      </p:pic>
      <p:pic>
        <p:nvPicPr>
          <p:cNvPr id="9" name="Picture 8" descr="workstatio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038" y="4086640"/>
            <a:ext cx="2489200" cy="1320800"/>
          </a:xfrm>
          <a:prstGeom prst="rect">
            <a:avLst/>
          </a:prstGeom>
        </p:spPr>
      </p:pic>
      <p:pic>
        <p:nvPicPr>
          <p:cNvPr id="11" name="Picture 10"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55" y="1366800"/>
            <a:ext cx="2425700" cy="1485900"/>
          </a:xfrm>
          <a:prstGeom prst="rect">
            <a:avLst/>
          </a:prstGeom>
        </p:spPr>
      </p:pic>
      <p:pic>
        <p:nvPicPr>
          <p:cNvPr id="7" name="Picture 6" descr="Ring Netwo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5703" y="235080"/>
            <a:ext cx="3810000" cy="3581400"/>
          </a:xfrm>
          <a:prstGeom prst="rect">
            <a:avLst/>
          </a:prstGeom>
        </p:spPr>
      </p:pic>
      <p:pic>
        <p:nvPicPr>
          <p:cNvPr id="12" name="Picture 11" descr="Printer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55" y="5114766"/>
            <a:ext cx="1605302" cy="1012691"/>
          </a:xfrm>
          <a:prstGeom prst="rect">
            <a:avLst/>
          </a:prstGeom>
        </p:spPr>
      </p:pic>
      <p:pic>
        <p:nvPicPr>
          <p:cNvPr id="14" name="Picture 13" descr="Mac-computer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296" y="3287938"/>
            <a:ext cx="1353434" cy="1089871"/>
          </a:xfrm>
          <a:prstGeom prst="rect">
            <a:avLst/>
          </a:prstGeom>
        </p:spPr>
      </p:pic>
      <p:pic>
        <p:nvPicPr>
          <p:cNvPr id="15" name="Picture 14" descr="Mac-computer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6038" y="3657990"/>
            <a:ext cx="2172520" cy="1749450"/>
          </a:xfrm>
          <a:prstGeom prst="rect">
            <a:avLst/>
          </a:prstGeom>
        </p:spPr>
      </p:pic>
      <p:pic>
        <p:nvPicPr>
          <p:cNvPr id="22" name="Picture 21" descr="Mac-computer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9057" y="4339562"/>
            <a:ext cx="2413000" cy="1943100"/>
          </a:xfrm>
          <a:prstGeom prst="rect">
            <a:avLst/>
          </a:prstGeom>
        </p:spPr>
      </p:pic>
    </p:spTree>
    <p:extLst>
      <p:ext uri="{BB962C8B-B14F-4D97-AF65-F5344CB8AC3E}">
        <p14:creationId xmlns:p14="http://schemas.microsoft.com/office/powerpoint/2010/main" val="3266499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flipH="1">
            <a:off x="566744" y="4077162"/>
            <a:ext cx="2746908" cy="20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209925"/>
            <a:ext cx="6858000" cy="963612"/>
          </a:xfrm>
        </p:spPr>
        <p:txBody>
          <a:bodyPr/>
          <a:lstStyle/>
          <a:p>
            <a:pPr algn="l"/>
            <a:r>
              <a:rPr lang="en-US" b="1" dirty="0" smtClean="0"/>
              <a:t>A Wired </a:t>
            </a:r>
            <a:r>
              <a:rPr lang="en-US" b="1" dirty="0"/>
              <a:t>network?</a:t>
            </a:r>
            <a:endParaRPr lang="en-AU" dirty="0"/>
          </a:p>
        </p:txBody>
      </p:sp>
      <p:sp>
        <p:nvSpPr>
          <p:cNvPr id="4" name="TextBox 3">
            <a:extLst>
              <a:ext uri="{FF2B5EF4-FFF2-40B4-BE49-F238E27FC236}">
                <a16:creationId xmlns="" xmlns:a16="http://schemas.microsoft.com/office/drawing/2014/main" id="{D57C53F2-9C60-211D-43D2-0E95BF8CADC3}"/>
              </a:ext>
            </a:extLst>
          </p:cNvPr>
          <p:cNvSpPr txBox="1"/>
          <p:nvPr/>
        </p:nvSpPr>
        <p:spPr>
          <a:xfrm>
            <a:off x="127000" y="563220"/>
            <a:ext cx="8129588" cy="1569660"/>
          </a:xfrm>
          <a:prstGeom prst="rect">
            <a:avLst/>
          </a:prstGeom>
          <a:noFill/>
        </p:spPr>
        <p:txBody>
          <a:bodyPr wrap="square" rtlCol="0">
            <a:spAutoFit/>
          </a:bodyPr>
          <a:lstStyle/>
          <a:p>
            <a:r>
              <a:rPr lang="en-US" sz="2400" dirty="0" smtClean="0"/>
              <a:t>A Personal </a:t>
            </a:r>
            <a:r>
              <a:rPr lang="en-US" sz="2400" dirty="0"/>
              <a:t>Area Network using only cables.  (Printer, </a:t>
            </a:r>
            <a:endParaRPr lang="en-US" sz="2400" dirty="0" smtClean="0"/>
          </a:p>
          <a:p>
            <a:r>
              <a:rPr lang="en-US" sz="2400" dirty="0" smtClean="0"/>
              <a:t>USB </a:t>
            </a:r>
            <a:r>
              <a:rPr lang="en-US" sz="2400" dirty="0"/>
              <a:t>cables, phone cable, ) </a:t>
            </a:r>
            <a:endParaRPr lang="en-AU" sz="2400" dirty="0"/>
          </a:p>
          <a:p>
            <a:r>
              <a:rPr lang="en-US" sz="2400" dirty="0"/>
              <a:t>Connected to a wire or system of wires, as an electronic device connecting computer systems or peripheral devices</a:t>
            </a:r>
            <a:r>
              <a:rPr lang="en-AU" sz="2400" dirty="0"/>
              <a:t> </a:t>
            </a:r>
            <a:endParaRPr lang="en-US" sz="2400" dirty="0"/>
          </a:p>
        </p:txBody>
      </p:sp>
      <p:sp>
        <p:nvSpPr>
          <p:cNvPr id="24" name="TextBox 23">
            <a:extLst>
              <a:ext uri="{FF2B5EF4-FFF2-40B4-BE49-F238E27FC236}">
                <a16:creationId xmlns="" xmlns:a16="http://schemas.microsoft.com/office/drawing/2014/main" id="{5F965185-A876-0D22-E4D5-4312D9CF8FCF}"/>
              </a:ext>
            </a:extLst>
          </p:cNvPr>
          <p:cNvSpPr txBox="1"/>
          <p:nvPr/>
        </p:nvSpPr>
        <p:spPr>
          <a:xfrm>
            <a:off x="5520419" y="2694710"/>
            <a:ext cx="1575793" cy="369332"/>
          </a:xfrm>
          <a:prstGeom prst="rect">
            <a:avLst/>
          </a:prstGeom>
          <a:noFill/>
        </p:spPr>
        <p:txBody>
          <a:bodyPr wrap="square" rtlCol="0">
            <a:spAutoFit/>
          </a:bodyPr>
          <a:lstStyle/>
          <a:p>
            <a:r>
              <a:rPr lang="en-US" dirty="0"/>
              <a:t>Wired Printer</a:t>
            </a:r>
          </a:p>
        </p:txBody>
      </p:sp>
      <p:sp>
        <p:nvSpPr>
          <p:cNvPr id="25" name="TextBox 24">
            <a:extLst>
              <a:ext uri="{FF2B5EF4-FFF2-40B4-BE49-F238E27FC236}">
                <a16:creationId xmlns="" xmlns:a16="http://schemas.microsoft.com/office/drawing/2014/main" id="{F17D9334-1C3F-6782-655C-53B2467EA235}"/>
              </a:ext>
            </a:extLst>
          </p:cNvPr>
          <p:cNvSpPr txBox="1"/>
          <p:nvPr/>
        </p:nvSpPr>
        <p:spPr>
          <a:xfrm>
            <a:off x="4410489" y="2132416"/>
            <a:ext cx="1575793" cy="369332"/>
          </a:xfrm>
          <a:prstGeom prst="rect">
            <a:avLst/>
          </a:prstGeom>
          <a:noFill/>
        </p:spPr>
        <p:txBody>
          <a:bodyPr wrap="square" rtlCol="0">
            <a:spAutoFit/>
          </a:bodyPr>
          <a:lstStyle/>
          <a:p>
            <a:r>
              <a:rPr lang="en-US" dirty="0"/>
              <a:t>Wired </a:t>
            </a:r>
            <a:r>
              <a:rPr lang="en-US" dirty="0" smtClean="0"/>
              <a:t>modem</a:t>
            </a:r>
            <a:endParaRPr lang="en-US" dirty="0"/>
          </a:p>
        </p:txBody>
      </p:sp>
      <p:sp>
        <p:nvSpPr>
          <p:cNvPr id="26" name="TextBox 25">
            <a:extLst>
              <a:ext uri="{FF2B5EF4-FFF2-40B4-BE49-F238E27FC236}">
                <a16:creationId xmlns="" xmlns:a16="http://schemas.microsoft.com/office/drawing/2014/main" id="{2D5BA277-7590-1834-533D-BCF7D9EB00F0}"/>
              </a:ext>
            </a:extLst>
          </p:cNvPr>
          <p:cNvSpPr txBox="1"/>
          <p:nvPr/>
        </p:nvSpPr>
        <p:spPr>
          <a:xfrm>
            <a:off x="7227689" y="4063256"/>
            <a:ext cx="1575793" cy="923330"/>
          </a:xfrm>
          <a:prstGeom prst="rect">
            <a:avLst/>
          </a:prstGeom>
          <a:noFill/>
        </p:spPr>
        <p:txBody>
          <a:bodyPr wrap="square" rtlCol="0">
            <a:spAutoFit/>
          </a:bodyPr>
          <a:lstStyle/>
          <a:p>
            <a:r>
              <a:rPr lang="en-US" dirty="0"/>
              <a:t>USB Flash drive</a:t>
            </a:r>
          </a:p>
          <a:p>
            <a:r>
              <a:rPr lang="en-US" dirty="0"/>
              <a:t> plug </a:t>
            </a:r>
            <a:r>
              <a:rPr lang="en-US" dirty="0" smtClean="0"/>
              <a:t>in to Hub</a:t>
            </a:r>
            <a:endParaRPr lang="en-US" dirty="0"/>
          </a:p>
        </p:txBody>
      </p:sp>
      <p:pic>
        <p:nvPicPr>
          <p:cNvPr id="11" name="Picture 10" descr="usb po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606" y="1793803"/>
            <a:ext cx="1321859" cy="2032331"/>
          </a:xfrm>
          <a:prstGeom prst="rect">
            <a:avLst/>
          </a:prstGeom>
        </p:spPr>
      </p:pic>
      <p:pic>
        <p:nvPicPr>
          <p:cNvPr id="18" name="Picture 17" descr="A picture containing cable, connector, plug, adapter&#10;&#10;Description automatically generated">
            <a:extLst>
              <a:ext uri="{FF2B5EF4-FFF2-40B4-BE49-F238E27FC236}">
                <a16:creationId xmlns="" xmlns:a16="http://schemas.microsoft.com/office/drawing/2014/main" id="{A8C56951-B653-7575-6E21-2CF02F344E49}"/>
              </a:ext>
            </a:extLst>
          </p:cNvPr>
          <p:cNvPicPr>
            <a:picLocks noChangeAspect="1"/>
          </p:cNvPicPr>
          <p:nvPr/>
        </p:nvPicPr>
        <p:blipFill>
          <a:blip r:embed="rId3"/>
          <a:stretch>
            <a:fillRect/>
          </a:stretch>
        </p:blipFill>
        <p:spPr>
          <a:xfrm>
            <a:off x="7223609" y="0"/>
            <a:ext cx="1790700" cy="1175434"/>
          </a:xfrm>
          <a:prstGeom prst="rect">
            <a:avLst/>
          </a:prstGeom>
        </p:spPr>
      </p:pic>
      <p:pic>
        <p:nvPicPr>
          <p:cNvPr id="31" name="Picture 30" descr="Screen Shot 2022-08-08 at 1.01.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12" y="4386422"/>
            <a:ext cx="3609004" cy="2199035"/>
          </a:xfrm>
          <a:prstGeom prst="rect">
            <a:avLst/>
          </a:prstGeom>
        </p:spPr>
      </p:pic>
      <p:cxnSp>
        <p:nvCxnSpPr>
          <p:cNvPr id="30" name="Straight Connector 29"/>
          <p:cNvCxnSpPr/>
          <p:nvPr/>
        </p:nvCxnSpPr>
        <p:spPr>
          <a:xfrm flipH="1">
            <a:off x="2195764" y="5922211"/>
            <a:ext cx="434354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descr="A picture containing text, electronics, printer&#10;&#10;Description automatically generated">
            <a:extLst>
              <a:ext uri="{FF2B5EF4-FFF2-40B4-BE49-F238E27FC236}">
                <a16:creationId xmlns="" xmlns:a16="http://schemas.microsoft.com/office/drawing/2014/main" id="{C23CF1A8-39E8-F85F-15F3-202DBC8405B0}"/>
              </a:ext>
            </a:extLst>
          </p:cNvPr>
          <p:cNvPicPr>
            <a:picLocks noChangeAspect="1"/>
          </p:cNvPicPr>
          <p:nvPr/>
        </p:nvPicPr>
        <p:blipFill>
          <a:blip r:embed="rId5"/>
          <a:stretch>
            <a:fillRect/>
          </a:stretch>
        </p:blipFill>
        <p:spPr>
          <a:xfrm>
            <a:off x="7005637" y="4691648"/>
            <a:ext cx="1819275" cy="1511300"/>
          </a:xfrm>
          <a:prstGeom prst="rect">
            <a:avLst/>
          </a:prstGeom>
        </p:spPr>
      </p:pic>
      <p:pic>
        <p:nvPicPr>
          <p:cNvPr id="33" name="Picture 32" descr="USB-Sti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9304" y="3328217"/>
            <a:ext cx="1023687" cy="995832"/>
          </a:xfrm>
          <a:prstGeom prst="rect">
            <a:avLst/>
          </a:prstGeom>
        </p:spPr>
      </p:pic>
      <p:cxnSp>
        <p:nvCxnSpPr>
          <p:cNvPr id="34" name="Straight Connector 33"/>
          <p:cNvCxnSpPr/>
          <p:nvPr/>
        </p:nvCxnSpPr>
        <p:spPr>
          <a:xfrm flipH="1" flipV="1">
            <a:off x="2535155" y="5613487"/>
            <a:ext cx="2046870" cy="1619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022311" y="5542698"/>
            <a:ext cx="0" cy="68698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0" name="Picture 39" descr="Speaker-righ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5803" y="3026641"/>
            <a:ext cx="704850" cy="1079500"/>
          </a:xfrm>
          <a:prstGeom prst="rect">
            <a:avLst/>
          </a:prstGeom>
        </p:spPr>
      </p:pic>
      <p:cxnSp>
        <p:nvCxnSpPr>
          <p:cNvPr id="42" name="Straight Connector 41"/>
          <p:cNvCxnSpPr/>
          <p:nvPr/>
        </p:nvCxnSpPr>
        <p:spPr>
          <a:xfrm>
            <a:off x="381000" y="4852738"/>
            <a:ext cx="906380" cy="56639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81000" y="3826134"/>
            <a:ext cx="0" cy="103102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41" name="Picture 40" descr="Speaker-lef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44" y="3064042"/>
            <a:ext cx="704850" cy="1066800"/>
          </a:xfrm>
          <a:prstGeom prst="rect">
            <a:avLst/>
          </a:prstGeom>
        </p:spPr>
      </p:pic>
      <p:cxnSp>
        <p:nvCxnSpPr>
          <p:cNvPr id="15" name="Straight Connector 14"/>
          <p:cNvCxnSpPr/>
          <p:nvPr/>
        </p:nvCxnSpPr>
        <p:spPr>
          <a:xfrm flipH="1">
            <a:off x="2017911" y="6003866"/>
            <a:ext cx="5427140" cy="19908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185739" y="5419131"/>
            <a:ext cx="0" cy="50308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535155" y="5362834"/>
            <a:ext cx="0" cy="2506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567088" y="4023899"/>
            <a:ext cx="0" cy="162928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58" name="Picture 57" descr="keyboard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2567" y="3407243"/>
            <a:ext cx="1764632" cy="1176421"/>
          </a:xfrm>
          <a:prstGeom prst="rect">
            <a:avLst/>
          </a:prstGeom>
        </p:spPr>
      </p:pic>
      <p:cxnSp>
        <p:nvCxnSpPr>
          <p:cNvPr id="67" name="Straight Connector 66"/>
          <p:cNvCxnSpPr/>
          <p:nvPr/>
        </p:nvCxnSpPr>
        <p:spPr>
          <a:xfrm>
            <a:off x="6512973" y="4730597"/>
            <a:ext cx="0" cy="117944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65" name="Picture 64" descr="Hub.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5084" y="4077369"/>
            <a:ext cx="1001128" cy="1010847"/>
          </a:xfrm>
          <a:prstGeom prst="rect">
            <a:avLst/>
          </a:prstGeom>
        </p:spPr>
      </p:pic>
      <p:pic>
        <p:nvPicPr>
          <p:cNvPr id="69" name="Picture 68" descr="modem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0399" y="1890710"/>
            <a:ext cx="1476359" cy="1516532"/>
          </a:xfrm>
          <a:prstGeom prst="rect">
            <a:avLst/>
          </a:prstGeom>
        </p:spPr>
      </p:pic>
      <p:cxnSp>
        <p:nvCxnSpPr>
          <p:cNvPr id="70" name="Straight Connector 69"/>
          <p:cNvCxnSpPr/>
          <p:nvPr/>
        </p:nvCxnSpPr>
        <p:spPr>
          <a:xfrm>
            <a:off x="3999598" y="3241234"/>
            <a:ext cx="0" cy="2149063"/>
          </a:xfrm>
          <a:prstGeom prst="line">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118184" y="5419130"/>
            <a:ext cx="881414" cy="0"/>
          </a:xfrm>
          <a:prstGeom prst="line">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595191" y="5407751"/>
            <a:ext cx="0" cy="68698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75" name="Picture 74" descr="Screen Shot 2022-08-08 at 1.19.56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7687" y="5613486"/>
            <a:ext cx="495943" cy="840858"/>
          </a:xfrm>
          <a:prstGeom prst="rect">
            <a:avLst/>
          </a:prstGeom>
        </p:spPr>
      </p:pic>
      <p:sp>
        <p:nvSpPr>
          <p:cNvPr id="77" name="TextBox 76">
            <a:extLst>
              <a:ext uri="{FF2B5EF4-FFF2-40B4-BE49-F238E27FC236}">
                <a16:creationId xmlns="" xmlns:a16="http://schemas.microsoft.com/office/drawing/2014/main" id="{F17D9334-1C3F-6782-655C-53B2467EA235}"/>
              </a:ext>
            </a:extLst>
          </p:cNvPr>
          <p:cNvSpPr txBox="1"/>
          <p:nvPr/>
        </p:nvSpPr>
        <p:spPr>
          <a:xfrm>
            <a:off x="4662063" y="3047264"/>
            <a:ext cx="1575793" cy="369332"/>
          </a:xfrm>
          <a:prstGeom prst="rect">
            <a:avLst/>
          </a:prstGeom>
          <a:noFill/>
        </p:spPr>
        <p:txBody>
          <a:bodyPr wrap="square" rtlCol="0">
            <a:spAutoFit/>
          </a:bodyPr>
          <a:lstStyle/>
          <a:p>
            <a:r>
              <a:rPr lang="en-US" dirty="0" smtClean="0"/>
              <a:t>Keyboard</a:t>
            </a:r>
            <a:endParaRPr lang="en-US" dirty="0"/>
          </a:p>
        </p:txBody>
      </p:sp>
      <p:cxnSp>
        <p:nvCxnSpPr>
          <p:cNvPr id="81" name="Straight Connector 80"/>
          <p:cNvCxnSpPr/>
          <p:nvPr/>
        </p:nvCxnSpPr>
        <p:spPr>
          <a:xfrm>
            <a:off x="2368718" y="5504351"/>
            <a:ext cx="0" cy="2506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2363620" y="5755003"/>
            <a:ext cx="2860091" cy="1088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 xmlns:a16="http://schemas.microsoft.com/office/drawing/2014/main" id="{F17D9334-1C3F-6782-655C-53B2467EA235}"/>
              </a:ext>
            </a:extLst>
          </p:cNvPr>
          <p:cNvSpPr txBox="1"/>
          <p:nvPr/>
        </p:nvSpPr>
        <p:spPr>
          <a:xfrm>
            <a:off x="4890453" y="4894598"/>
            <a:ext cx="1575793" cy="369332"/>
          </a:xfrm>
          <a:prstGeom prst="rect">
            <a:avLst/>
          </a:prstGeom>
          <a:noFill/>
        </p:spPr>
        <p:txBody>
          <a:bodyPr wrap="square" rtlCol="0">
            <a:spAutoFit/>
          </a:bodyPr>
          <a:lstStyle/>
          <a:p>
            <a:r>
              <a:rPr lang="en-US" dirty="0" smtClean="0"/>
              <a:t>Mouse</a:t>
            </a:r>
            <a:endParaRPr lang="en-US" dirty="0"/>
          </a:p>
        </p:txBody>
      </p:sp>
      <p:sp>
        <p:nvSpPr>
          <p:cNvPr id="85" name="TextBox 84">
            <a:extLst>
              <a:ext uri="{FF2B5EF4-FFF2-40B4-BE49-F238E27FC236}">
                <a16:creationId xmlns="" xmlns:a16="http://schemas.microsoft.com/office/drawing/2014/main" id="{F17D9334-1C3F-6782-655C-53B2467EA235}"/>
              </a:ext>
            </a:extLst>
          </p:cNvPr>
          <p:cNvSpPr txBox="1"/>
          <p:nvPr/>
        </p:nvSpPr>
        <p:spPr>
          <a:xfrm>
            <a:off x="7373672" y="4851400"/>
            <a:ext cx="1575793" cy="369332"/>
          </a:xfrm>
          <a:prstGeom prst="rect">
            <a:avLst/>
          </a:prstGeom>
          <a:noFill/>
        </p:spPr>
        <p:txBody>
          <a:bodyPr wrap="square" rtlCol="0">
            <a:spAutoFit/>
          </a:bodyPr>
          <a:lstStyle/>
          <a:p>
            <a:r>
              <a:rPr lang="en-US" dirty="0" smtClean="0"/>
              <a:t>Printer</a:t>
            </a:r>
            <a:endParaRPr lang="en-US" dirty="0"/>
          </a:p>
        </p:txBody>
      </p:sp>
      <p:pic>
        <p:nvPicPr>
          <p:cNvPr id="86" name="Picture 85" descr="Mouse3.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7427120">
            <a:off x="5003876" y="4865462"/>
            <a:ext cx="1033085" cy="1390650"/>
          </a:xfrm>
          <a:prstGeom prst="rect">
            <a:avLst/>
          </a:prstGeom>
        </p:spPr>
      </p:pic>
      <p:sp>
        <p:nvSpPr>
          <p:cNvPr id="43" name="AutoShape 18">
            <a:hlinkClick r:id="rId1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45"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7"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8" name="Action Button: Forward or Next 47">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9" name="Action Button: Information 48">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0" name="TextBox 49">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25</a:t>
            </a:fld>
            <a:endParaRPr lang="en-US" sz="1200" dirty="0"/>
          </a:p>
        </p:txBody>
      </p:sp>
      <p:sp>
        <p:nvSpPr>
          <p:cNvPr id="6" name="Freeform 5"/>
          <p:cNvSpPr/>
          <p:nvPr/>
        </p:nvSpPr>
        <p:spPr>
          <a:xfrm>
            <a:off x="1215003" y="2214682"/>
            <a:ext cx="2283623" cy="494211"/>
          </a:xfrm>
          <a:custGeom>
            <a:avLst/>
            <a:gdLst>
              <a:gd name="connsiteX0" fmla="*/ 2283623 w 2283623"/>
              <a:gd name="connsiteY0" fmla="*/ 482859 h 494211"/>
              <a:gd name="connsiteX1" fmla="*/ 1853317 w 2283623"/>
              <a:gd name="connsiteY1" fmla="*/ 10527 h 494211"/>
              <a:gd name="connsiteX2" fmla="*/ 142589 w 2283623"/>
              <a:gd name="connsiteY2" fmla="*/ 178467 h 494211"/>
              <a:gd name="connsiteX3" fmla="*/ 100608 w 2283623"/>
              <a:gd name="connsiteY3" fmla="*/ 451370 h 494211"/>
              <a:gd name="connsiteX4" fmla="*/ 163580 w 2283623"/>
              <a:gd name="connsiteY4" fmla="*/ 493355 h 494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623" h="494211">
                <a:moveTo>
                  <a:pt x="2283623" y="482859"/>
                </a:moveTo>
                <a:cubicBezTo>
                  <a:pt x="2246889" y="272059"/>
                  <a:pt x="2210156" y="61259"/>
                  <a:pt x="1853317" y="10527"/>
                </a:cubicBezTo>
                <a:cubicBezTo>
                  <a:pt x="1496478" y="-40205"/>
                  <a:pt x="434707" y="104993"/>
                  <a:pt x="142589" y="178467"/>
                </a:cubicBezTo>
                <a:cubicBezTo>
                  <a:pt x="-149529" y="251941"/>
                  <a:pt x="97110" y="398889"/>
                  <a:pt x="100608" y="451370"/>
                </a:cubicBezTo>
                <a:cubicBezTo>
                  <a:pt x="104106" y="503851"/>
                  <a:pt x="163580" y="493355"/>
                  <a:pt x="163580" y="49335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descr="computer-desktop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6836" y="2382947"/>
            <a:ext cx="2373588" cy="1486072"/>
          </a:xfrm>
          <a:prstGeom prst="rect">
            <a:avLst/>
          </a:prstGeom>
        </p:spPr>
      </p:pic>
    </p:spTree>
    <p:extLst>
      <p:ext uri="{BB962C8B-B14F-4D97-AF65-F5344CB8AC3E}">
        <p14:creationId xmlns:p14="http://schemas.microsoft.com/office/powerpoint/2010/main" val="2602608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1000"/>
                                        <p:tgtEl>
                                          <p:spTgt spid="7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down)">
                                      <p:cBhvr>
                                        <p:cTn id="11" dur="1000"/>
                                        <p:tgtEl>
                                          <p:spTgt spid="70"/>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left)">
                                      <p:cBhvr>
                                        <p:cTn id="31" dur="500"/>
                                        <p:tgtEl>
                                          <p:spTgt spid="82"/>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5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7A884E7-DD3E-0EF8-4630-F34D4B1C88CA}"/>
              </a:ext>
            </a:extLst>
          </p:cNvPr>
          <p:cNvSpPr/>
          <p:nvPr/>
        </p:nvSpPr>
        <p:spPr>
          <a:xfrm>
            <a:off x="160338" y="849059"/>
            <a:ext cx="8839200" cy="3016211"/>
          </a:xfrm>
          <a:prstGeom prst="rect">
            <a:avLst/>
          </a:prstGeom>
        </p:spPr>
        <p:txBody>
          <a:bodyPr wrap="square">
            <a:spAutoFit/>
          </a:bodyPr>
          <a:lstStyle/>
          <a:p>
            <a:r>
              <a:rPr lang="en-US" b="1" dirty="0" smtClean="0">
                <a:latin typeface="Calibri" panose="020F0502020204030204" pitchFamily="34" charset="0"/>
                <a:ea typeface="MS Mincho" panose="02020609040205080304" pitchFamily="49" charset="-128"/>
                <a:cs typeface="Times New Roman" panose="02020603050405020304" pitchFamily="18" charset="0"/>
              </a:rPr>
              <a:t>What </a:t>
            </a:r>
            <a:r>
              <a:rPr lang="en-US" b="1" dirty="0">
                <a:latin typeface="Calibri" panose="020F0502020204030204" pitchFamily="34" charset="0"/>
                <a:ea typeface="MS Mincho" panose="02020609040205080304" pitchFamily="49" charset="-128"/>
                <a:cs typeface="Times New Roman" panose="02020603050405020304" pitchFamily="18" charset="0"/>
              </a:rPr>
              <a:t>is a router?</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router is a networking device that forwards data packets between computer networks. Routers perform the traffic directing functions on the Internet. Data sent through the internet, such as a web page or email, is in the form of data packets.</a:t>
            </a:r>
          </a:p>
          <a:p>
            <a:r>
              <a:rPr lang="en-AU" dirty="0"/>
              <a:t>A router is a device that communicates between the internet and the devices in your </a:t>
            </a:r>
            <a:r>
              <a:rPr lang="en-AU" dirty="0" smtClean="0"/>
              <a:t>home that </a:t>
            </a:r>
            <a:r>
              <a:rPr lang="en-AU" dirty="0"/>
              <a:t>connect to the internet. As its name implies, it </a:t>
            </a:r>
            <a:r>
              <a:rPr lang="en-AU" dirty="0" smtClean="0"/>
              <a:t>“</a:t>
            </a:r>
            <a:r>
              <a:rPr lang="en-AU" dirty="0"/>
              <a:t>routes” traffic between the devices and </a:t>
            </a:r>
            <a:endParaRPr lang="en-AU" dirty="0" smtClean="0"/>
          </a:p>
          <a:p>
            <a:r>
              <a:rPr lang="en-AU" dirty="0" smtClean="0"/>
              <a:t>the </a:t>
            </a:r>
            <a:r>
              <a:rPr lang="en-AU" dirty="0" smtClean="0"/>
              <a:t>internet.   A </a:t>
            </a:r>
            <a:r>
              <a:rPr lang="en-AU" dirty="0"/>
              <a:t>router is a key part of your home’s internet network. Thanks to it, </a:t>
            </a:r>
            <a:endParaRPr lang="en-AU" dirty="0" smtClean="0"/>
          </a:p>
          <a:p>
            <a:r>
              <a:rPr lang="en-AU" dirty="0" smtClean="0"/>
              <a:t>your </a:t>
            </a:r>
            <a:r>
              <a:rPr lang="en-AU" dirty="0"/>
              <a:t>laptop, smartphone, smart TV, and other devices can connect </a:t>
            </a:r>
            <a:endParaRPr lang="en-AU" dirty="0" smtClean="0"/>
          </a:p>
          <a:p>
            <a:r>
              <a:rPr lang="en-AU" dirty="0" smtClean="0"/>
              <a:t>to </a:t>
            </a:r>
            <a:r>
              <a:rPr lang="en-AU" dirty="0"/>
              <a:t>your home Wi-Fi. </a:t>
            </a:r>
          </a:p>
          <a:p>
            <a:r>
              <a:rPr lang="en-AU" sz="1000" dirty="0"/>
              <a:t>https://</a:t>
            </a:r>
            <a:r>
              <a:rPr lang="en-AU" sz="1000" dirty="0" err="1"/>
              <a:t>us.norton.com</a:t>
            </a:r>
            <a:r>
              <a:rPr lang="en-AU" sz="1000" dirty="0"/>
              <a:t>/</a:t>
            </a:r>
            <a:r>
              <a:rPr lang="en-AU" sz="1000" dirty="0" err="1"/>
              <a:t>internetsecurity</a:t>
            </a:r>
            <a:r>
              <a:rPr lang="en-AU" sz="1000" dirty="0"/>
              <a:t>-</a:t>
            </a:r>
            <a:r>
              <a:rPr lang="en-AU" sz="1000" dirty="0" err="1"/>
              <a:t>iot</a:t>
            </a:r>
            <a:r>
              <a:rPr lang="en-AU" sz="1000" dirty="0"/>
              <a:t>-smarter-home-what-is-</a:t>
            </a:r>
            <a:r>
              <a:rPr lang="en-AU" sz="1000" dirty="0" err="1"/>
              <a:t>router.html</a:t>
            </a:r>
            <a:endParaRPr lang="en-AU" sz="1000" dirty="0"/>
          </a:p>
          <a:p>
            <a:endParaRPr lang="en-AU" dirty="0">
              <a:latin typeface="Arial" panose="020B0604020202020204" pitchFamily="34" charset="0"/>
              <a:ea typeface="MS Mincho" panose="02020609040205080304" pitchFamily="49" charset="-128"/>
              <a:cs typeface="Times New Roman" panose="02020603050405020304" pitchFamily="18" charset="0"/>
            </a:endParaRPr>
          </a:p>
        </p:txBody>
      </p:sp>
      <p:pic>
        <p:nvPicPr>
          <p:cNvPr id="4" name="Picture 3" descr="Ether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146" y="64936"/>
            <a:ext cx="1357687" cy="1081002"/>
          </a:xfrm>
          <a:prstGeom prst="rect">
            <a:avLst/>
          </a:prstGeom>
        </p:spPr>
      </p:pic>
      <p:sp>
        <p:nvSpPr>
          <p:cNvPr id="16" name="TextBox 15"/>
          <p:cNvSpPr txBox="1"/>
          <p:nvPr/>
        </p:nvSpPr>
        <p:spPr>
          <a:xfrm>
            <a:off x="955069" y="3772936"/>
            <a:ext cx="2782271" cy="646331"/>
          </a:xfrm>
          <a:prstGeom prst="rect">
            <a:avLst/>
          </a:prstGeom>
          <a:noFill/>
        </p:spPr>
        <p:txBody>
          <a:bodyPr wrap="square" rtlCol="0">
            <a:spAutoFit/>
          </a:bodyPr>
          <a:lstStyle/>
          <a:p>
            <a:r>
              <a:rPr lang="en-US" dirty="0" smtClean="0"/>
              <a:t>Ethernet hub with </a:t>
            </a:r>
          </a:p>
          <a:p>
            <a:r>
              <a:rPr lang="en-US" dirty="0" smtClean="0"/>
              <a:t>multiple outlets</a:t>
            </a:r>
            <a:endParaRPr lang="en-US" dirty="0"/>
          </a:p>
        </p:txBody>
      </p:sp>
      <p:sp>
        <p:nvSpPr>
          <p:cNvPr id="17" name="TextBox 16"/>
          <p:cNvSpPr txBox="1"/>
          <p:nvPr/>
        </p:nvSpPr>
        <p:spPr>
          <a:xfrm>
            <a:off x="6600627" y="3355248"/>
            <a:ext cx="3634790" cy="646331"/>
          </a:xfrm>
          <a:prstGeom prst="rect">
            <a:avLst/>
          </a:prstGeom>
          <a:noFill/>
        </p:spPr>
        <p:txBody>
          <a:bodyPr wrap="square" rtlCol="0">
            <a:spAutoFit/>
          </a:bodyPr>
          <a:lstStyle/>
          <a:p>
            <a:r>
              <a:rPr lang="en-US" dirty="0" smtClean="0"/>
              <a:t>Router with Ethernet </a:t>
            </a:r>
          </a:p>
          <a:p>
            <a:r>
              <a:rPr lang="en-US" dirty="0" smtClean="0"/>
              <a:t>and other outlets</a:t>
            </a:r>
            <a:endParaRPr lang="en-US" dirty="0"/>
          </a:p>
        </p:txBody>
      </p:sp>
      <p:pic>
        <p:nvPicPr>
          <p:cNvPr id="19" name="Picture 18" descr="Screen Shot 2022-05-15 at 11.18.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6" y="4438080"/>
            <a:ext cx="924792" cy="1450967"/>
          </a:xfrm>
          <a:prstGeom prst="rect">
            <a:avLst/>
          </a:prstGeom>
        </p:spPr>
      </p:pic>
      <p:sp>
        <p:nvSpPr>
          <p:cNvPr id="20" name="TextBox 19"/>
          <p:cNvSpPr txBox="1"/>
          <p:nvPr/>
        </p:nvSpPr>
        <p:spPr>
          <a:xfrm>
            <a:off x="128524" y="5781649"/>
            <a:ext cx="1653090" cy="369332"/>
          </a:xfrm>
          <a:prstGeom prst="rect">
            <a:avLst/>
          </a:prstGeom>
          <a:noFill/>
        </p:spPr>
        <p:txBody>
          <a:bodyPr wrap="square" rtlCol="0">
            <a:spAutoFit/>
          </a:bodyPr>
          <a:lstStyle/>
          <a:p>
            <a:r>
              <a:rPr lang="en-US" dirty="0"/>
              <a:t>Router</a:t>
            </a:r>
          </a:p>
        </p:txBody>
      </p:sp>
      <p:cxnSp>
        <p:nvCxnSpPr>
          <p:cNvPr id="23" name="Straight Arrow Connector 22"/>
          <p:cNvCxnSpPr/>
          <p:nvPr/>
        </p:nvCxnSpPr>
        <p:spPr>
          <a:xfrm flipV="1">
            <a:off x="955069" y="4982989"/>
            <a:ext cx="1500822" cy="172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computer-deskto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891" y="4505400"/>
            <a:ext cx="1038799" cy="650379"/>
          </a:xfrm>
          <a:prstGeom prst="rect">
            <a:avLst/>
          </a:prstGeom>
        </p:spPr>
      </p:pic>
      <p:pic>
        <p:nvPicPr>
          <p:cNvPr id="25" name="Picture 24" descr="computer-deskto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429" y="5315936"/>
            <a:ext cx="1038799" cy="650379"/>
          </a:xfrm>
          <a:prstGeom prst="rect">
            <a:avLst/>
          </a:prstGeom>
        </p:spPr>
      </p:pic>
      <p:pic>
        <p:nvPicPr>
          <p:cNvPr id="26" name="Picture 25" descr="computer-deskto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06" y="4929880"/>
            <a:ext cx="1038799" cy="650379"/>
          </a:xfrm>
          <a:prstGeom prst="rect">
            <a:avLst/>
          </a:prstGeom>
        </p:spPr>
      </p:pic>
      <p:pic>
        <p:nvPicPr>
          <p:cNvPr id="31" name="Picture 30" descr="Ethernet-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470" y="3786926"/>
            <a:ext cx="1917700" cy="1854200"/>
          </a:xfrm>
          <a:prstGeom prst="rect">
            <a:avLst/>
          </a:prstGeom>
        </p:spPr>
      </p:pic>
      <p:pic>
        <p:nvPicPr>
          <p:cNvPr id="34" name="Picture 33" descr="Printer-end-cab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55069" y="5997826"/>
            <a:ext cx="506120" cy="452308"/>
          </a:xfrm>
          <a:prstGeom prst="rect">
            <a:avLst/>
          </a:prstGeom>
        </p:spPr>
      </p:pic>
      <p:pic>
        <p:nvPicPr>
          <p:cNvPr id="35" name="Picture 34" descr="Printer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8347" y="5848272"/>
            <a:ext cx="1442862" cy="910217"/>
          </a:xfrm>
          <a:prstGeom prst="rect">
            <a:avLst/>
          </a:prstGeom>
        </p:spPr>
      </p:pic>
      <p:sp>
        <p:nvSpPr>
          <p:cNvPr id="40" name="TextBox 39"/>
          <p:cNvSpPr txBox="1"/>
          <p:nvPr/>
        </p:nvSpPr>
        <p:spPr>
          <a:xfrm>
            <a:off x="1602639" y="5659227"/>
            <a:ext cx="1183617" cy="369332"/>
          </a:xfrm>
          <a:prstGeom prst="rect">
            <a:avLst/>
          </a:prstGeom>
          <a:noFill/>
        </p:spPr>
        <p:txBody>
          <a:bodyPr wrap="square" rtlCol="0">
            <a:spAutoFit/>
          </a:bodyPr>
          <a:lstStyle/>
          <a:p>
            <a:r>
              <a:rPr lang="en-US" dirty="0" smtClean="0"/>
              <a:t>To Printer</a:t>
            </a:r>
            <a:endParaRPr lang="en-US" dirty="0"/>
          </a:p>
        </p:txBody>
      </p:sp>
      <p:cxnSp>
        <p:nvCxnSpPr>
          <p:cNvPr id="41" name="Straight Arrow Connector 40"/>
          <p:cNvCxnSpPr/>
          <p:nvPr/>
        </p:nvCxnSpPr>
        <p:spPr>
          <a:xfrm>
            <a:off x="1107469" y="5315936"/>
            <a:ext cx="2282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208129" y="5413926"/>
            <a:ext cx="3310300" cy="520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899906" y="5546975"/>
            <a:ext cx="616445" cy="425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AutoShape 18">
            <a:hlinkClick r:id="rId8"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4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1" name="Action Button: Forward or Next 50">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2" name="Action Button: Information 51">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3" name="TextBox 52">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26</a:t>
            </a:fld>
            <a:endParaRPr lang="en-US" sz="1200" dirty="0"/>
          </a:p>
        </p:txBody>
      </p:sp>
      <p:sp>
        <p:nvSpPr>
          <p:cNvPr id="30" name="Title 1">
            <a:extLst>
              <a:ext uri="{FF2B5EF4-FFF2-40B4-BE49-F238E27FC236}">
                <a16:creationId xmlns:a16="http://schemas.microsoft.com/office/drawing/2014/main" xmlns="" id="{EBA458BA-50FD-2F17-3080-2C91117E449B}"/>
              </a:ext>
            </a:extLst>
          </p:cNvPr>
          <p:cNvSpPr>
            <a:spLocks noGrp="1"/>
          </p:cNvSpPr>
          <p:nvPr>
            <p:ph type="ctrTitle"/>
          </p:nvPr>
        </p:nvSpPr>
        <p:spPr>
          <a:xfrm>
            <a:off x="-109476" y="-308381"/>
            <a:ext cx="7772400" cy="1470025"/>
          </a:xfrm>
        </p:spPr>
        <p:txBody>
          <a:bodyPr>
            <a:noAutofit/>
          </a:bodyPr>
          <a:lstStyle/>
          <a:p>
            <a:r>
              <a:rPr lang="en-US" sz="3200" b="1" dirty="0"/>
              <a:t>Show a network using a Router and a server computer linking to three more computers</a:t>
            </a:r>
            <a:endParaRPr lang="en-AU" sz="3200" dirty="0"/>
          </a:p>
        </p:txBody>
      </p:sp>
      <p:pic>
        <p:nvPicPr>
          <p:cNvPr id="15" name="Picture 14" descr="Router-hub.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0325" y="4189239"/>
            <a:ext cx="2295525" cy="1587500"/>
          </a:xfrm>
          <a:prstGeom prst="rect">
            <a:avLst/>
          </a:prstGeom>
        </p:spPr>
      </p:pic>
    </p:spTree>
    <p:extLst>
      <p:ext uri="{BB962C8B-B14F-4D97-AF65-F5344CB8AC3E}">
        <p14:creationId xmlns:p14="http://schemas.microsoft.com/office/powerpoint/2010/main" val="2211980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1000"/>
                                        <p:tgtEl>
                                          <p:spTgt spid="4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1000"/>
                                        <p:tgtEl>
                                          <p:spTgt spid="4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458BA-50FD-2F17-3080-2C91117E449B}"/>
              </a:ext>
            </a:extLst>
          </p:cNvPr>
          <p:cNvSpPr>
            <a:spLocks noGrp="1"/>
          </p:cNvSpPr>
          <p:nvPr>
            <p:ph type="ctrTitle"/>
          </p:nvPr>
        </p:nvSpPr>
        <p:spPr>
          <a:xfrm>
            <a:off x="-238615" y="-263709"/>
            <a:ext cx="6858000" cy="963612"/>
          </a:xfrm>
        </p:spPr>
        <p:txBody>
          <a:bodyPr>
            <a:noAutofit/>
          </a:bodyPr>
          <a:lstStyle/>
          <a:p>
            <a:r>
              <a:rPr lang="en-US" sz="3200" b="1" dirty="0" smtClean="0"/>
              <a:t>Ethernet Hub and Router</a:t>
            </a:r>
            <a:endParaRPr lang="en-AU" sz="3200" dirty="0"/>
          </a:p>
        </p:txBody>
      </p:sp>
      <p:sp>
        <p:nvSpPr>
          <p:cNvPr id="9" name="Rectangle 8">
            <a:extLst>
              <a:ext uri="{FF2B5EF4-FFF2-40B4-BE49-F238E27FC236}">
                <a16:creationId xmlns:a16="http://schemas.microsoft.com/office/drawing/2014/main" xmlns="" id="{77A884E7-DD3E-0EF8-4630-F34D4B1C88CA}"/>
              </a:ext>
            </a:extLst>
          </p:cNvPr>
          <p:cNvSpPr/>
          <p:nvPr/>
        </p:nvSpPr>
        <p:spPr>
          <a:xfrm>
            <a:off x="165936" y="477407"/>
            <a:ext cx="8129587" cy="2308324"/>
          </a:xfrm>
          <a:prstGeom prst="rect">
            <a:avLst/>
          </a:prstGeom>
        </p:spPr>
        <p:txBody>
          <a:bodyPr wrap="square">
            <a:spAutoFit/>
          </a:bodyPr>
          <a:lstStyle/>
          <a:p>
            <a:r>
              <a:rPr lang="en-US" b="1" dirty="0">
                <a:latin typeface="Calibri" panose="020F0502020204030204" pitchFamily="34" charset="0"/>
                <a:ea typeface="MS Mincho" panose="02020609040205080304" pitchFamily="49" charset="-128"/>
                <a:cs typeface="Times New Roman" panose="02020603050405020304" pitchFamily="18" charset="0"/>
              </a:rPr>
              <a:t>What is a Ethernet hub?</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An Ethernet hub, active hub, network hub, repeater hub, multiport repeater, </a:t>
            </a:r>
            <a:endParaRPr lang="en-US"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a:p>
            <a:r>
              <a:rPr lang="en-US"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rPr>
              <a:t>or </a:t>
            </a:r>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simply hub is a network hardware device for connecting multiple Ethernet </a:t>
            </a:r>
            <a:endParaRPr lang="en-US"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a:p>
            <a:r>
              <a:rPr lang="en-US"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rPr>
              <a:t>devices </a:t>
            </a:r>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together and making them act as a single network segment.</a:t>
            </a:r>
          </a:p>
          <a:p>
            <a:r>
              <a:rPr lang="en-AU" dirty="0"/>
              <a:t>A central switching point that all devices on an Ethernet segment plug into. Also known as a "multiport repeater" and sometimes called a "concentrator, the hub shares the total bandwidth among all users. </a:t>
            </a:r>
          </a:p>
          <a:p>
            <a:endParaRPr lang="en-AU" dirty="0">
              <a:latin typeface="Arial" panose="020B0604020202020204" pitchFamily="34" charset="0"/>
              <a:ea typeface="MS Mincho" panose="02020609040205080304" pitchFamily="49" charset="-128"/>
              <a:cs typeface="Times New Roman" panose="02020603050405020304" pitchFamily="18" charset="0"/>
            </a:endParaRPr>
          </a:p>
        </p:txBody>
      </p:sp>
      <p:pic>
        <p:nvPicPr>
          <p:cNvPr id="4" name="Picture 3" descr="Ether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100" y="159402"/>
            <a:ext cx="1357687" cy="1081002"/>
          </a:xfrm>
          <a:prstGeom prst="rect">
            <a:avLst/>
          </a:prstGeom>
        </p:spPr>
      </p:pic>
      <p:pic>
        <p:nvPicPr>
          <p:cNvPr id="14" name="Picture 13" descr="Ethernet-hu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207" y="2670197"/>
            <a:ext cx="2352675" cy="1549400"/>
          </a:xfrm>
          <a:prstGeom prst="rect">
            <a:avLst/>
          </a:prstGeom>
        </p:spPr>
      </p:pic>
      <p:sp>
        <p:nvSpPr>
          <p:cNvPr id="16" name="TextBox 15"/>
          <p:cNvSpPr txBox="1"/>
          <p:nvPr/>
        </p:nvSpPr>
        <p:spPr>
          <a:xfrm>
            <a:off x="165936" y="2798566"/>
            <a:ext cx="2782271" cy="646331"/>
          </a:xfrm>
          <a:prstGeom prst="rect">
            <a:avLst/>
          </a:prstGeom>
          <a:noFill/>
        </p:spPr>
        <p:txBody>
          <a:bodyPr wrap="square" rtlCol="0">
            <a:spAutoFit/>
          </a:bodyPr>
          <a:lstStyle/>
          <a:p>
            <a:r>
              <a:rPr lang="en-US" dirty="0" smtClean="0"/>
              <a:t>Ethernet hub with </a:t>
            </a:r>
          </a:p>
          <a:p>
            <a:r>
              <a:rPr lang="en-US" dirty="0" smtClean="0"/>
              <a:t>multiple outlets</a:t>
            </a:r>
            <a:endParaRPr lang="en-US" dirty="0"/>
          </a:p>
        </p:txBody>
      </p:sp>
      <p:pic>
        <p:nvPicPr>
          <p:cNvPr id="5" name="Picture 4" descr="Etherne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753" y="3848644"/>
            <a:ext cx="1917700" cy="1854200"/>
          </a:xfrm>
          <a:prstGeom prst="rect">
            <a:avLst/>
          </a:prstGeom>
        </p:spPr>
      </p:pic>
      <p:sp>
        <p:nvSpPr>
          <p:cNvPr id="6" name="Rectangle 5"/>
          <p:cNvSpPr/>
          <p:nvPr/>
        </p:nvSpPr>
        <p:spPr>
          <a:xfrm>
            <a:off x="113254" y="5880654"/>
            <a:ext cx="4572000" cy="553998"/>
          </a:xfrm>
          <a:prstGeom prst="rect">
            <a:avLst/>
          </a:prstGeom>
        </p:spPr>
        <p:txBody>
          <a:bodyPr>
            <a:spAutoFit/>
          </a:bodyPr>
          <a:lstStyle/>
          <a:p>
            <a:r>
              <a:rPr lang="en-AU" sz="1200" dirty="0">
                <a:latin typeface="Arial" panose="020B0604020202020204" pitchFamily="34" charset="0"/>
                <a:ea typeface="MS Mincho" panose="02020609040205080304" pitchFamily="49" charset="-128"/>
                <a:cs typeface="Times New Roman" panose="02020603050405020304" pitchFamily="18" charset="0"/>
              </a:rPr>
              <a:t>https://</a:t>
            </a:r>
            <a:r>
              <a:rPr lang="en-AU" sz="1200" dirty="0" err="1">
                <a:latin typeface="Arial" panose="020B0604020202020204" pitchFamily="34" charset="0"/>
                <a:ea typeface="MS Mincho" panose="02020609040205080304" pitchFamily="49" charset="-128"/>
                <a:cs typeface="Times New Roman" panose="02020603050405020304" pitchFamily="18" charset="0"/>
              </a:rPr>
              <a:t>www.pcmag.com</a:t>
            </a:r>
            <a:r>
              <a:rPr lang="en-AU" sz="1200" dirty="0">
                <a:latin typeface="Arial" panose="020B0604020202020204" pitchFamily="34" charset="0"/>
                <a:ea typeface="MS Mincho" panose="02020609040205080304" pitchFamily="49" charset="-128"/>
                <a:cs typeface="Times New Roman" panose="02020603050405020304" pitchFamily="18" charset="0"/>
              </a:rPr>
              <a:t>/</a:t>
            </a:r>
            <a:r>
              <a:rPr lang="en-AU" sz="1200" dirty="0" err="1">
                <a:latin typeface="Arial" panose="020B0604020202020204" pitchFamily="34" charset="0"/>
                <a:ea typeface="MS Mincho" panose="02020609040205080304" pitchFamily="49" charset="-128"/>
                <a:cs typeface="Times New Roman" panose="02020603050405020304" pitchFamily="18" charset="0"/>
              </a:rPr>
              <a:t>encyclopedia</a:t>
            </a:r>
            <a:r>
              <a:rPr lang="en-AU" sz="1200" dirty="0">
                <a:latin typeface="Arial" panose="020B0604020202020204" pitchFamily="34" charset="0"/>
                <a:ea typeface="MS Mincho" panose="02020609040205080304" pitchFamily="49" charset="-128"/>
                <a:cs typeface="Times New Roman" panose="02020603050405020304" pitchFamily="18" charset="0"/>
              </a:rPr>
              <a:t>/term/</a:t>
            </a:r>
            <a:r>
              <a:rPr lang="en-AU" sz="1200" dirty="0" err="1">
                <a:latin typeface="Arial" panose="020B0604020202020204" pitchFamily="34" charset="0"/>
                <a:ea typeface="MS Mincho" panose="02020609040205080304" pitchFamily="49" charset="-128"/>
                <a:cs typeface="Times New Roman" panose="02020603050405020304" pitchFamily="18" charset="0"/>
              </a:rPr>
              <a:t>ethernet</a:t>
            </a:r>
            <a:r>
              <a:rPr lang="en-AU" sz="1200" dirty="0">
                <a:latin typeface="Arial" panose="020B0604020202020204" pitchFamily="34" charset="0"/>
                <a:ea typeface="MS Mincho" panose="02020609040205080304" pitchFamily="49" charset="-128"/>
                <a:cs typeface="Times New Roman" panose="02020603050405020304" pitchFamily="18" charset="0"/>
              </a:rPr>
              <a:t>-hub</a:t>
            </a:r>
          </a:p>
          <a:p>
            <a:endParaRPr lang="en-US" b="1"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18"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Forward or Next 20">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Information 21">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TextBox 22">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27</a:t>
            </a:fld>
            <a:endParaRPr lang="en-US" sz="1200" dirty="0"/>
          </a:p>
        </p:txBody>
      </p:sp>
      <p:pic>
        <p:nvPicPr>
          <p:cNvPr id="7" name="Picture 6" descr="Hub 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07" y="4343944"/>
            <a:ext cx="2400300" cy="1358900"/>
          </a:xfrm>
          <a:prstGeom prst="rect">
            <a:avLst/>
          </a:prstGeom>
        </p:spPr>
      </p:pic>
      <p:pic>
        <p:nvPicPr>
          <p:cNvPr id="8" name="Picture 7" descr="Hub 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9650" y="4037577"/>
            <a:ext cx="3911600" cy="1943100"/>
          </a:xfrm>
          <a:prstGeom prst="rect">
            <a:avLst/>
          </a:prstGeom>
        </p:spPr>
      </p:pic>
      <p:sp>
        <p:nvSpPr>
          <p:cNvPr id="11" name="TextBox 10"/>
          <p:cNvSpPr txBox="1"/>
          <p:nvPr/>
        </p:nvSpPr>
        <p:spPr>
          <a:xfrm>
            <a:off x="4819650" y="2670197"/>
            <a:ext cx="3475873" cy="646331"/>
          </a:xfrm>
          <a:prstGeom prst="rect">
            <a:avLst/>
          </a:prstGeom>
          <a:noFill/>
        </p:spPr>
        <p:txBody>
          <a:bodyPr wrap="square" rtlCol="0">
            <a:spAutoFit/>
          </a:bodyPr>
          <a:lstStyle/>
          <a:p>
            <a:r>
              <a:rPr lang="en-US" dirty="0" smtClean="0"/>
              <a:t>Ethernet cables are commonly used to connect to the hub</a:t>
            </a:r>
            <a:endParaRPr lang="en-US" dirty="0"/>
          </a:p>
        </p:txBody>
      </p:sp>
    </p:spTree>
    <p:extLst>
      <p:ext uri="{BB962C8B-B14F-4D97-AF65-F5344CB8AC3E}">
        <p14:creationId xmlns:p14="http://schemas.microsoft.com/office/powerpoint/2010/main" val="1855469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2619"/>
            <a:ext cx="7772400" cy="835016"/>
          </a:xfrm>
        </p:spPr>
        <p:txBody>
          <a:bodyPr/>
          <a:lstStyle/>
          <a:p>
            <a:pPr algn="l"/>
            <a:r>
              <a:rPr lang="en-US" dirty="0"/>
              <a:t>Networks</a:t>
            </a:r>
          </a:p>
        </p:txBody>
      </p:sp>
      <p:sp>
        <p:nvSpPr>
          <p:cNvPr id="3" name="Subtitle 2"/>
          <p:cNvSpPr>
            <a:spLocks noGrp="1"/>
          </p:cNvSpPr>
          <p:nvPr>
            <p:ph type="subTitle" idx="1"/>
          </p:nvPr>
        </p:nvSpPr>
        <p:spPr>
          <a:xfrm>
            <a:off x="99007" y="457152"/>
            <a:ext cx="6400800" cy="616966"/>
          </a:xfrm>
        </p:spPr>
        <p:txBody>
          <a:bodyPr/>
          <a:lstStyle/>
          <a:p>
            <a:pPr algn="l"/>
            <a:r>
              <a:rPr lang="en-US" dirty="0"/>
              <a:t>Ethernet</a:t>
            </a:r>
          </a:p>
        </p:txBody>
      </p:sp>
      <p:sp>
        <p:nvSpPr>
          <p:cNvPr id="5" name="TextBox 4"/>
          <p:cNvSpPr txBox="1"/>
          <p:nvPr/>
        </p:nvSpPr>
        <p:spPr>
          <a:xfrm>
            <a:off x="93173" y="896286"/>
            <a:ext cx="8221799" cy="4770537"/>
          </a:xfrm>
          <a:prstGeom prst="rect">
            <a:avLst/>
          </a:prstGeom>
          <a:noFill/>
        </p:spPr>
        <p:txBody>
          <a:bodyPr wrap="square" rtlCol="0">
            <a:spAutoFit/>
          </a:bodyPr>
          <a:lstStyle/>
          <a:p>
            <a:r>
              <a:rPr lang="en-US" sz="1600" b="1" dirty="0"/>
              <a:t>Advantages and disadvantages of Ethernet</a:t>
            </a:r>
          </a:p>
          <a:p>
            <a:r>
              <a:rPr lang="en-US" sz="1600" dirty="0"/>
              <a:t>Ethernet has many benefits for users, which is why it grew so popular. However, there are a few disadvantages as well.</a:t>
            </a:r>
          </a:p>
          <a:p>
            <a:r>
              <a:rPr lang="en-US" sz="1600" b="1" dirty="0"/>
              <a:t>Advantages of Ethernet</a:t>
            </a:r>
          </a:p>
          <a:p>
            <a:r>
              <a:rPr lang="en-US" sz="1600" dirty="0"/>
              <a:t>relatively low cost;</a:t>
            </a:r>
          </a:p>
          <a:p>
            <a:r>
              <a:rPr lang="en-US" sz="1600" dirty="0"/>
              <a:t>backward compatibility;</a:t>
            </a:r>
          </a:p>
          <a:p>
            <a:r>
              <a:rPr lang="en-US" sz="1600" dirty="0"/>
              <a:t>generally resistant to noise;</a:t>
            </a:r>
          </a:p>
          <a:p>
            <a:r>
              <a:rPr lang="en-US" sz="1600" dirty="0"/>
              <a:t>good data transfer quality;</a:t>
            </a:r>
          </a:p>
          <a:p>
            <a:r>
              <a:rPr lang="en-US" sz="1600" dirty="0"/>
              <a:t>speed;  can go up to 400Gigabits per Second (</a:t>
            </a:r>
            <a:r>
              <a:rPr lang="en-US" sz="1600" dirty="0" err="1"/>
              <a:t>Gbps</a:t>
            </a:r>
            <a:r>
              <a:rPr lang="en-US" sz="1600" dirty="0"/>
              <a:t>)</a:t>
            </a:r>
          </a:p>
          <a:p>
            <a:r>
              <a:rPr lang="en-US" sz="1600" dirty="0"/>
              <a:t>reliability; and data security, as common firewalls can be used.</a:t>
            </a:r>
          </a:p>
          <a:p>
            <a:endParaRPr lang="en-US" sz="1600" b="1" dirty="0"/>
          </a:p>
          <a:p>
            <a:r>
              <a:rPr lang="en-US" sz="1600" b="1" dirty="0"/>
              <a:t>Disadvantages of Ethernet</a:t>
            </a:r>
          </a:p>
          <a:p>
            <a:r>
              <a:rPr lang="en-US" sz="1600" dirty="0"/>
              <a:t>intended for smaller, shorter distance networks;</a:t>
            </a:r>
          </a:p>
          <a:p>
            <a:r>
              <a:rPr lang="en-US" sz="1600" dirty="0"/>
              <a:t>limited mobility;</a:t>
            </a:r>
          </a:p>
          <a:p>
            <a:r>
              <a:rPr lang="en-US" sz="1600" dirty="0"/>
              <a:t>use of longer cables can create crosstalk;</a:t>
            </a:r>
          </a:p>
          <a:p>
            <a:r>
              <a:rPr lang="en-US" sz="1600" dirty="0"/>
              <a:t>doesn't work well with real-time or interactive applications;</a:t>
            </a:r>
          </a:p>
          <a:p>
            <a:r>
              <a:rPr lang="en-US" sz="1600" dirty="0"/>
              <a:t>speeds decrease with increased traffic;</a:t>
            </a:r>
          </a:p>
          <a:p>
            <a:r>
              <a:rPr lang="en-US" sz="1600" dirty="0"/>
              <a:t>receivers don't acknowledge the reception of data packets; and</a:t>
            </a:r>
          </a:p>
          <a:p>
            <a:r>
              <a:rPr lang="en-US" sz="1600" dirty="0"/>
              <a:t>troubleshooting is hard when trying to trace which specific cable or node is causing the issue.</a:t>
            </a:r>
          </a:p>
        </p:txBody>
      </p:sp>
      <p:sp>
        <p:nvSpPr>
          <p:cNvPr id="6" name="TextBox 5"/>
          <p:cNvSpPr txBox="1"/>
          <p:nvPr/>
        </p:nvSpPr>
        <p:spPr>
          <a:xfrm>
            <a:off x="777738" y="6130022"/>
            <a:ext cx="4587053" cy="230832"/>
          </a:xfrm>
          <a:prstGeom prst="rect">
            <a:avLst/>
          </a:prstGeom>
          <a:noFill/>
        </p:spPr>
        <p:txBody>
          <a:bodyPr wrap="square" rtlCol="0">
            <a:spAutoFit/>
          </a:bodyPr>
          <a:lstStyle/>
          <a:p>
            <a:r>
              <a:rPr lang="en-US" sz="900" dirty="0"/>
              <a:t>https://</a:t>
            </a:r>
            <a:r>
              <a:rPr lang="en-US" sz="900" dirty="0" err="1"/>
              <a:t>www.techtarget.com</a:t>
            </a:r>
            <a:r>
              <a:rPr lang="en-US" sz="900" dirty="0"/>
              <a:t>/</a:t>
            </a:r>
            <a:r>
              <a:rPr lang="en-US" sz="900" dirty="0" err="1"/>
              <a:t>searchnetworking</a:t>
            </a:r>
            <a:r>
              <a:rPr lang="en-US" sz="900" dirty="0"/>
              <a:t>/definition/Ethernet</a:t>
            </a:r>
          </a:p>
        </p:txBody>
      </p:sp>
      <p:pic>
        <p:nvPicPr>
          <p:cNvPr id="14" name="Picture 13" descr="TComputerMi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425" y="141520"/>
            <a:ext cx="724346" cy="955520"/>
          </a:xfrm>
          <a:prstGeom prst="rect">
            <a:avLst/>
          </a:prstGeom>
        </p:spPr>
      </p:pic>
      <p:pic>
        <p:nvPicPr>
          <p:cNvPr id="17" name="Picture 16" descr="Ether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734" y="1773870"/>
            <a:ext cx="1804114" cy="1077338"/>
          </a:xfrm>
          <a:prstGeom prst="rect">
            <a:avLst/>
          </a:prstGeom>
        </p:spPr>
      </p:pic>
      <p:pic>
        <p:nvPicPr>
          <p:cNvPr id="18" name="Picture 17" descr="Hub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921" y="3088316"/>
            <a:ext cx="2400300" cy="1358900"/>
          </a:xfrm>
          <a:prstGeom prst="rect">
            <a:avLst/>
          </a:prstGeom>
        </p:spPr>
      </p:pic>
      <p:sp>
        <p:nvSpPr>
          <p:cNvPr id="19"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0"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Forward or Next 21">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Action Button: Information 22">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TextBox 23">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28</a:t>
            </a:fld>
            <a:endParaRPr lang="en-US" sz="1200" dirty="0"/>
          </a:p>
        </p:txBody>
      </p:sp>
    </p:spTree>
    <p:extLst>
      <p:ext uri="{BB962C8B-B14F-4D97-AF65-F5344CB8AC3E}">
        <p14:creationId xmlns:p14="http://schemas.microsoft.com/office/powerpoint/2010/main" val="29541194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0"/>
            <a:ext cx="9144000" cy="963612"/>
          </a:xfrm>
        </p:spPr>
        <p:txBody>
          <a:bodyPr>
            <a:noAutofit/>
          </a:bodyPr>
          <a:lstStyle/>
          <a:p>
            <a:pPr algn="l"/>
            <a:r>
              <a:rPr lang="en-US" sz="4400" b="1" dirty="0" smtClean="0"/>
              <a:t>Speed the  </a:t>
            </a:r>
            <a:r>
              <a:rPr lang="en-US" sz="4400" b="1" dirty="0"/>
              <a:t>internet is brought into you home </a:t>
            </a:r>
            <a:r>
              <a:rPr lang="en-US" sz="4400" dirty="0"/>
              <a:t> </a:t>
            </a:r>
          </a:p>
        </p:txBody>
      </p:sp>
      <p:sp>
        <p:nvSpPr>
          <p:cNvPr id="4" name="TextBox 3">
            <a:extLst>
              <a:ext uri="{FF2B5EF4-FFF2-40B4-BE49-F238E27FC236}">
                <a16:creationId xmlns="" xmlns:a16="http://schemas.microsoft.com/office/drawing/2014/main" id="{D57C53F2-9C60-211D-43D2-0E95BF8CADC3}"/>
              </a:ext>
            </a:extLst>
          </p:cNvPr>
          <p:cNvSpPr txBox="1"/>
          <p:nvPr/>
        </p:nvSpPr>
        <p:spPr>
          <a:xfrm>
            <a:off x="127000" y="1164818"/>
            <a:ext cx="8129588" cy="2339102"/>
          </a:xfrm>
          <a:prstGeom prst="rect">
            <a:avLst/>
          </a:prstGeom>
          <a:noFill/>
        </p:spPr>
        <p:txBody>
          <a:bodyPr wrap="square" rtlCol="0">
            <a:spAutoFit/>
          </a:bodyPr>
          <a:lstStyle/>
          <a:p>
            <a:r>
              <a:rPr lang="en-US" sz="1400" dirty="0"/>
              <a:t>Any type of computer network that uses wireless data connections for connecting </a:t>
            </a:r>
            <a:r>
              <a:rPr lang="en-US" sz="1400" dirty="0" smtClean="0"/>
              <a:t>networks but they can be connected to an Internet Service Provider </a:t>
            </a:r>
          </a:p>
          <a:p>
            <a:r>
              <a:rPr lang="en-US" sz="1400" b="1" dirty="0" smtClean="0"/>
              <a:t>And the country Network system </a:t>
            </a:r>
            <a:endParaRPr lang="en-US" sz="1400" b="1" dirty="0"/>
          </a:p>
          <a:p>
            <a:endParaRPr lang="en-US" sz="1400" dirty="0" smtClean="0"/>
          </a:p>
          <a:p>
            <a:r>
              <a:rPr lang="en-US" sz="1400" dirty="0" smtClean="0"/>
              <a:t>An </a:t>
            </a:r>
            <a:r>
              <a:rPr lang="en-US" sz="1400" dirty="0"/>
              <a:t>Internet service provider (ISP) sells wi-fi to your home, what </a:t>
            </a:r>
            <a:endParaRPr lang="en-US" sz="1400" dirty="0" smtClean="0"/>
          </a:p>
          <a:p>
            <a:r>
              <a:rPr lang="en-US" sz="1400" dirty="0" smtClean="0"/>
              <a:t>influences </a:t>
            </a:r>
            <a:r>
              <a:rPr lang="en-US" sz="1400" dirty="0"/>
              <a:t>cost of this service, (Speed) </a:t>
            </a:r>
            <a:r>
              <a:rPr lang="en-US" sz="1400" dirty="0" smtClean="0"/>
              <a:t>50mbs is a reasonable speed </a:t>
            </a:r>
          </a:p>
          <a:p>
            <a:r>
              <a:rPr lang="en-US" sz="1400" dirty="0" smtClean="0"/>
              <a:t>for downloading then we see upload speed (usually less required)</a:t>
            </a:r>
          </a:p>
          <a:p>
            <a:endParaRPr lang="en-US" sz="2400" dirty="0" smtClean="0"/>
          </a:p>
          <a:p>
            <a:endParaRPr lang="en-US" sz="2400" dirty="0"/>
          </a:p>
        </p:txBody>
      </p:sp>
      <p:pic>
        <p:nvPicPr>
          <p:cNvPr id="13" name="Picture 12" descr="Screen Shot 2022-08-08 at 12.20.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024" y="1539025"/>
            <a:ext cx="3475066" cy="4080927"/>
          </a:xfrm>
          <a:prstGeom prst="rect">
            <a:avLst/>
          </a:prstGeom>
        </p:spPr>
      </p:pic>
      <p:pic>
        <p:nvPicPr>
          <p:cNvPr id="14" name="Picture 13" descr="Screen Shot 2022-08-08 at 12.2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28" y="4144027"/>
            <a:ext cx="2003501" cy="2105701"/>
          </a:xfrm>
          <a:prstGeom prst="rect">
            <a:avLst/>
          </a:prstGeom>
        </p:spPr>
      </p:pic>
      <p:sp>
        <p:nvSpPr>
          <p:cNvPr id="19" name="Rectangle 18"/>
          <p:cNvSpPr/>
          <p:nvPr/>
        </p:nvSpPr>
        <p:spPr>
          <a:xfrm>
            <a:off x="127000" y="3551935"/>
            <a:ext cx="5193068" cy="584776"/>
          </a:xfrm>
          <a:prstGeom prst="rect">
            <a:avLst/>
          </a:prstGeom>
        </p:spPr>
        <p:txBody>
          <a:bodyPr wrap="square">
            <a:spAutoFit/>
          </a:bodyPr>
          <a:lstStyle/>
          <a:p>
            <a:r>
              <a:rPr lang="en-US" sz="1600" dirty="0">
                <a:solidFill>
                  <a:srgbClr val="FF6600"/>
                </a:solidFill>
                <a:latin typeface="Calibri" panose="020F0502020204030204" pitchFamily="34" charset="0"/>
                <a:ea typeface="Times New Roman" panose="02020603050405020304" pitchFamily="18" charset="0"/>
              </a:rPr>
              <a:t>Speed for </a:t>
            </a:r>
            <a:r>
              <a:rPr lang="en-US" sz="1600" dirty="0" smtClean="0">
                <a:solidFill>
                  <a:srgbClr val="FF6600"/>
                </a:solidFill>
                <a:latin typeface="Calibri" panose="020F0502020204030204" pitchFamily="34" charset="0"/>
                <a:ea typeface="Times New Roman" panose="02020603050405020304" pitchFamily="18" charset="0"/>
              </a:rPr>
              <a:t>streaming movies</a:t>
            </a:r>
            <a:r>
              <a:rPr lang="en-US" sz="1600" dirty="0">
                <a:solidFill>
                  <a:srgbClr val="FF6600"/>
                </a:solidFill>
                <a:latin typeface="Calibri" panose="020F0502020204030204" pitchFamily="34" charset="0"/>
                <a:ea typeface="Times New Roman" panose="02020603050405020304" pitchFamily="18" charset="0"/>
              </a:rPr>
              <a:t>, </a:t>
            </a:r>
            <a:r>
              <a:rPr lang="en-US" sz="1600" dirty="0" smtClean="0">
                <a:solidFill>
                  <a:srgbClr val="FF6600"/>
                </a:solidFill>
                <a:latin typeface="Calibri" panose="020F0502020204030204" pitchFamily="34" charset="0"/>
                <a:ea typeface="Times New Roman" panose="02020603050405020304" pitchFamily="18" charset="0"/>
              </a:rPr>
              <a:t>&gt; 40Mbs </a:t>
            </a:r>
            <a:r>
              <a:rPr lang="en-US" sz="1600" dirty="0">
                <a:solidFill>
                  <a:srgbClr val="FF6600"/>
                </a:solidFill>
                <a:latin typeface="Calibri" panose="020F0502020204030204" pitchFamily="34" charset="0"/>
                <a:ea typeface="Times New Roman" panose="02020603050405020304" pitchFamily="18" charset="0"/>
              </a:rPr>
              <a:t>(</a:t>
            </a:r>
            <a:r>
              <a:rPr lang="en-US" sz="1600" dirty="0" err="1" smtClean="0">
                <a:solidFill>
                  <a:srgbClr val="FF6600"/>
                </a:solidFill>
                <a:latin typeface="Calibri" panose="020F0502020204030204" pitchFamily="34" charset="0"/>
                <a:ea typeface="Times New Roman" panose="02020603050405020304" pitchFamily="18" charset="0"/>
              </a:rPr>
              <a:t>MegaBits</a:t>
            </a:r>
            <a:r>
              <a:rPr lang="en-US" sz="1600" dirty="0">
                <a:solidFill>
                  <a:srgbClr val="FF6600"/>
                </a:solidFill>
                <a:latin typeface="Calibri" panose="020F0502020204030204" pitchFamily="34" charset="0"/>
                <a:ea typeface="Times New Roman" panose="02020603050405020304" pitchFamily="18" charset="0"/>
              </a:rPr>
              <a:t> </a:t>
            </a:r>
            <a:r>
              <a:rPr lang="en-US" sz="1600" dirty="0" smtClean="0">
                <a:solidFill>
                  <a:srgbClr val="FF6600"/>
                </a:solidFill>
                <a:latin typeface="Calibri" panose="020F0502020204030204" pitchFamily="34" charset="0"/>
                <a:ea typeface="Times New Roman" panose="02020603050405020304" pitchFamily="18" charset="0"/>
              </a:rPr>
              <a:t>per second)</a:t>
            </a:r>
          </a:p>
          <a:p>
            <a:r>
              <a:rPr lang="en-US" sz="1600" dirty="0" smtClean="0">
                <a:solidFill>
                  <a:srgbClr val="FF6600"/>
                </a:solidFill>
                <a:latin typeface="Calibri" panose="020F0502020204030204" pitchFamily="34" charset="0"/>
                <a:ea typeface="Times New Roman" panose="02020603050405020304" pitchFamily="18" charset="0"/>
              </a:rPr>
              <a:t>speed </a:t>
            </a:r>
            <a:r>
              <a:rPr lang="en-US" sz="1600" dirty="0">
                <a:solidFill>
                  <a:srgbClr val="FF6600"/>
                </a:solidFill>
                <a:latin typeface="Calibri" panose="020F0502020204030204" pitchFamily="34" charset="0"/>
                <a:ea typeface="Times New Roman" panose="02020603050405020304" pitchFamily="18" charset="0"/>
              </a:rPr>
              <a:t>for transferring files or </a:t>
            </a:r>
            <a:r>
              <a:rPr lang="en-US" sz="1600" dirty="0" smtClean="0">
                <a:solidFill>
                  <a:srgbClr val="FF6600"/>
                </a:solidFill>
                <a:latin typeface="Calibri" panose="020F0502020204030204" pitchFamily="34" charset="0"/>
                <a:ea typeface="Times New Roman" panose="02020603050405020304" pitchFamily="18" charset="0"/>
              </a:rPr>
              <a:t>images&gt; 20 </a:t>
            </a:r>
            <a:r>
              <a:rPr lang="en-US" sz="1600" dirty="0" err="1" smtClean="0">
                <a:solidFill>
                  <a:srgbClr val="FF6600"/>
                </a:solidFill>
                <a:latin typeface="Calibri" panose="020F0502020204030204" pitchFamily="34" charset="0"/>
                <a:ea typeface="Times New Roman" panose="02020603050405020304" pitchFamily="18" charset="0"/>
              </a:rPr>
              <a:t>Mbs</a:t>
            </a:r>
            <a:endParaRPr lang="en-US" sz="1600" dirty="0"/>
          </a:p>
        </p:txBody>
      </p:sp>
      <p:sp>
        <p:nvSpPr>
          <p:cNvPr id="15"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6"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7"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8" name="Action Button: Forward or Next 17">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Information 1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TextBox 2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29</a:t>
            </a:fld>
            <a:endParaRPr lang="en-US" sz="1200" dirty="0"/>
          </a:p>
        </p:txBody>
      </p:sp>
    </p:spTree>
    <p:extLst>
      <p:ext uri="{BB962C8B-B14F-4D97-AF65-F5344CB8AC3E}">
        <p14:creationId xmlns:p14="http://schemas.microsoft.com/office/powerpoint/2010/main" val="18992672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256812" y="14676"/>
            <a:ext cx="8863815" cy="963612"/>
          </a:xfrm>
        </p:spPr>
        <p:txBody>
          <a:bodyPr>
            <a:normAutofit fontScale="90000"/>
          </a:bodyPr>
          <a:lstStyle/>
          <a:p>
            <a:pPr algn="l"/>
            <a:r>
              <a:rPr lang="en-US" b="1" dirty="0"/>
              <a:t>What is the main difference between Wired and Wireless networks?</a:t>
            </a:r>
            <a:endParaRPr lang="en-AU" dirty="0"/>
          </a:p>
        </p:txBody>
      </p:sp>
      <p:sp>
        <p:nvSpPr>
          <p:cNvPr id="11" name="Rectangle 10">
            <a:extLst>
              <a:ext uri="{FF2B5EF4-FFF2-40B4-BE49-F238E27FC236}">
                <a16:creationId xmlns="" xmlns:a16="http://schemas.microsoft.com/office/drawing/2014/main" id="{45A409BE-5B45-F022-71BC-68F8DDF7EFC5}"/>
              </a:ext>
            </a:extLst>
          </p:cNvPr>
          <p:cNvSpPr/>
          <p:nvPr/>
        </p:nvSpPr>
        <p:spPr>
          <a:xfrm>
            <a:off x="104954" y="1073602"/>
            <a:ext cx="8527900" cy="5016757"/>
          </a:xfrm>
          <a:prstGeom prst="rect">
            <a:avLst/>
          </a:prstGeom>
        </p:spPr>
        <p:txBody>
          <a:bodyPr wrap="square">
            <a:spAutoFit/>
          </a:bodyPr>
          <a:lstStyle/>
          <a:p>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wired 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uses cables </a:t>
            </a:r>
            <a:r>
              <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like Ethernet or USB connectors </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to connect devices, such as laptop or desktop computers, </a:t>
            </a:r>
            <a:r>
              <a:rPr lang="en-US" sz="3200"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rPr>
              <a:t>printers, speakers to </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the </a:t>
            </a:r>
            <a:r>
              <a:rPr lang="en-US" sz="3200"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rPr>
              <a:t>items like computers in a </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a:t>
            </a:r>
            <a:r>
              <a:rPr lang="en-US" sz="32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network</a:t>
            </a:r>
            <a:r>
              <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a:t>
            </a:r>
            <a:endParaRPr lang="en-AU" sz="3200" dirty="0">
              <a:latin typeface="Arial" panose="020B0604020202020204" pitchFamily="34" charset="0"/>
              <a:ea typeface="MS Mincho" panose="02020609040205080304" pitchFamily="49" charset="-128"/>
              <a:cs typeface="Times New Roman" panose="02020603050405020304" pitchFamily="18" charset="0"/>
            </a:endParaRPr>
          </a:p>
          <a:p>
            <a:endParaRPr lang="en-US" sz="3200" dirty="0" smtClean="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r>
              <a:rPr lang="en-US" sz="3200" dirty="0" smtClean="0">
                <a:solidFill>
                  <a:srgbClr val="000000"/>
                </a:solidFill>
                <a:latin typeface="Calibri" panose="020F0502020204030204" pitchFamily="34" charset="0"/>
                <a:ea typeface="MS Mincho" panose="02020609040205080304" pitchFamily="49" charset="-128"/>
                <a:cs typeface="Times New Roman" panose="02020603050405020304" pitchFamily="18" charset="0"/>
              </a:rPr>
              <a:t>A</a:t>
            </a:r>
            <a:r>
              <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r>
              <a:rPr lang="en-US"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wireless network</a:t>
            </a:r>
            <a:r>
              <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allows devices to stay connected to the </a:t>
            </a:r>
            <a:r>
              <a:rPr lang="en-US"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network</a:t>
            </a:r>
            <a:r>
              <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r>
              <a:rPr lang="en-US" sz="3200" dirty="0" smtClean="0">
                <a:solidFill>
                  <a:srgbClr val="000000"/>
                </a:solidFill>
                <a:latin typeface="Calibri" panose="020F0502020204030204" pitchFamily="34" charset="0"/>
                <a:ea typeface="MS Mincho" panose="02020609040205080304" pitchFamily="49" charset="-128"/>
                <a:cs typeface="Times New Roman" panose="02020603050405020304" pitchFamily="18" charset="0"/>
              </a:rPr>
              <a:t>do not need to be tethered </a:t>
            </a:r>
            <a:r>
              <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to </a:t>
            </a:r>
            <a:r>
              <a:rPr lang="en-US" sz="3200" dirty="0" smtClean="0">
                <a:solidFill>
                  <a:srgbClr val="000000"/>
                </a:solidFill>
                <a:latin typeface="Calibri" panose="020F0502020204030204" pitchFamily="34" charset="0"/>
                <a:ea typeface="MS Mincho" panose="02020609040205080304" pitchFamily="49" charset="-128"/>
                <a:cs typeface="Times New Roman" panose="02020603050405020304" pitchFamily="18" charset="0"/>
              </a:rPr>
              <a:t>cables, they connect using frequencies set to a main server</a:t>
            </a:r>
            <a:endParaRPr lang="en-US" sz="3200"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endParaRPr lang="en-US" sz="3200" dirty="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10" name="Action Button: Back or Previous 9">
            <a:hlinkClick r:id="" action="ppaction://hlinkshowjump?jump=previousslide" highlightClick="1"/>
            <a:extLst>
              <a:ext uri="{FF2B5EF4-FFF2-40B4-BE49-F238E27FC236}">
                <a16:creationId xmlns="" xmlns:a16="http://schemas.microsoft.com/office/drawing/2014/main" id="{7CC3EBB4-20CC-5FD5-3A5C-3AFB4EF84225}"/>
              </a:ext>
            </a:extLst>
          </p:cNvPr>
          <p:cNvSpPr/>
          <p:nvPr/>
        </p:nvSpPr>
        <p:spPr>
          <a:xfrm>
            <a:off x="7856182" y="6388754"/>
            <a:ext cx="364331"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s or Next 6">
            <a:hlinkClick r:id="" action="ppaction://hlinkshowjump?jump=nextslide" highlightClick="1"/>
            <a:extLst>
              <a:ext uri="{FF2B5EF4-FFF2-40B4-BE49-F238E27FC236}">
                <a16:creationId xmlns="" xmlns:a16="http://schemas.microsoft.com/office/drawing/2014/main" id="{BF97CA21-795D-EA18-0859-EAF3242C2F6E}"/>
              </a:ext>
            </a:extLst>
          </p:cNvPr>
          <p:cNvSpPr/>
          <p:nvPr/>
        </p:nvSpPr>
        <p:spPr>
          <a:xfrm>
            <a:off x="8295523" y="6388754"/>
            <a:ext cx="3429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a:extLst>
              <a:ext uri="{FF2B5EF4-FFF2-40B4-BE49-F238E27FC236}">
                <a16:creationId xmlns="" xmlns:a16="http://schemas.microsoft.com/office/drawing/2014/main" id="{6DAA143F-8E1C-2715-88A5-16F32BC9DD3D}"/>
              </a:ext>
            </a:extLst>
          </p:cNvPr>
          <p:cNvSpPr/>
          <p:nvPr/>
        </p:nvSpPr>
        <p:spPr>
          <a:xfrm>
            <a:off x="8724148" y="6388754"/>
            <a:ext cx="396479"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a:t>
            </a:fld>
            <a:endParaRPr lang="en-US" sz="1200" dirty="0"/>
          </a:p>
        </p:txBody>
      </p:sp>
    </p:spTree>
    <p:extLst>
      <p:ext uri="{BB962C8B-B14F-4D97-AF65-F5344CB8AC3E}">
        <p14:creationId xmlns:p14="http://schemas.microsoft.com/office/powerpoint/2010/main" val="25780226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240"/>
            <a:ext cx="5499606" cy="1470025"/>
          </a:xfrm>
        </p:spPr>
        <p:txBody>
          <a:bodyPr/>
          <a:lstStyle/>
          <a:p>
            <a:r>
              <a:rPr lang="en-US" dirty="0"/>
              <a:t>Networks</a:t>
            </a:r>
          </a:p>
        </p:txBody>
      </p:sp>
      <p:sp>
        <p:nvSpPr>
          <p:cNvPr id="3" name="Subtitle 2"/>
          <p:cNvSpPr>
            <a:spLocks noGrp="1"/>
          </p:cNvSpPr>
          <p:nvPr>
            <p:ph type="subTitle" idx="1"/>
          </p:nvPr>
        </p:nvSpPr>
        <p:spPr>
          <a:xfrm>
            <a:off x="1403633" y="486819"/>
            <a:ext cx="6400800" cy="1752600"/>
          </a:xfrm>
        </p:spPr>
        <p:txBody>
          <a:bodyPr/>
          <a:lstStyle/>
          <a:p>
            <a:r>
              <a:rPr lang="en-US" dirty="0"/>
              <a:t>Wired Network</a:t>
            </a:r>
          </a:p>
        </p:txBody>
      </p:sp>
      <p:pic>
        <p:nvPicPr>
          <p:cNvPr id="4" name="Picture 3" descr="Screen Shot 2022-05-15 at 9.1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55" y="184455"/>
            <a:ext cx="1679156" cy="1100210"/>
          </a:xfrm>
          <a:prstGeom prst="rect">
            <a:avLst/>
          </a:prstGeom>
        </p:spPr>
      </p:pic>
      <p:sp>
        <p:nvSpPr>
          <p:cNvPr id="16" name="TextBox 15"/>
          <p:cNvSpPr txBox="1"/>
          <p:nvPr/>
        </p:nvSpPr>
        <p:spPr>
          <a:xfrm>
            <a:off x="338355" y="1293217"/>
            <a:ext cx="2705083" cy="2308324"/>
          </a:xfrm>
          <a:prstGeom prst="rect">
            <a:avLst/>
          </a:prstGeom>
          <a:noFill/>
        </p:spPr>
        <p:txBody>
          <a:bodyPr wrap="square" rtlCol="0">
            <a:spAutoFit/>
          </a:bodyPr>
          <a:lstStyle/>
          <a:p>
            <a:r>
              <a:rPr lang="en-US" dirty="0"/>
              <a:t>Problem was the mouse rolled on four wheels using a rubber ball which the students would steal so we had to issued a mouse on presentation of a student card, we had to clean the inside every few days</a:t>
            </a:r>
          </a:p>
        </p:txBody>
      </p:sp>
      <p:sp>
        <p:nvSpPr>
          <p:cNvPr id="18" name="TextBox 17"/>
          <p:cNvSpPr txBox="1"/>
          <p:nvPr/>
        </p:nvSpPr>
        <p:spPr>
          <a:xfrm>
            <a:off x="3341399" y="5664957"/>
            <a:ext cx="5688013" cy="369332"/>
          </a:xfrm>
          <a:prstGeom prst="rect">
            <a:avLst/>
          </a:prstGeom>
          <a:noFill/>
        </p:spPr>
        <p:txBody>
          <a:bodyPr wrap="square" rtlCol="0">
            <a:spAutoFit/>
          </a:bodyPr>
          <a:lstStyle/>
          <a:p>
            <a:r>
              <a:rPr lang="en-US" dirty="0"/>
              <a:t>Each computer can use Office and sent work to a printer</a:t>
            </a:r>
          </a:p>
        </p:txBody>
      </p:sp>
      <p:sp>
        <p:nvSpPr>
          <p:cNvPr id="20" name="TextBox 19"/>
          <p:cNvSpPr txBox="1"/>
          <p:nvPr/>
        </p:nvSpPr>
        <p:spPr>
          <a:xfrm>
            <a:off x="6596473" y="42122"/>
            <a:ext cx="2400266" cy="923330"/>
          </a:xfrm>
          <a:prstGeom prst="rect">
            <a:avLst/>
          </a:prstGeom>
          <a:noFill/>
        </p:spPr>
        <p:txBody>
          <a:bodyPr wrap="square" rtlCol="0">
            <a:spAutoFit/>
          </a:bodyPr>
          <a:lstStyle/>
          <a:p>
            <a:r>
              <a:rPr lang="en-US" dirty="0"/>
              <a:t>We were given old computers so I wired them into a network</a:t>
            </a:r>
          </a:p>
        </p:txBody>
      </p:sp>
      <p:pic>
        <p:nvPicPr>
          <p:cNvPr id="5" name="Picture 4" descr="Screen Shot 2022-05-15 at 11.39.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937" y="1284665"/>
            <a:ext cx="5060538" cy="4390873"/>
          </a:xfrm>
          <a:prstGeom prst="rect">
            <a:avLst/>
          </a:prstGeom>
        </p:spPr>
      </p:pic>
      <p:sp>
        <p:nvSpPr>
          <p:cNvPr id="6" name="TextBox 5"/>
          <p:cNvSpPr txBox="1"/>
          <p:nvPr/>
        </p:nvSpPr>
        <p:spPr>
          <a:xfrm>
            <a:off x="65256" y="5865735"/>
            <a:ext cx="3125415" cy="507831"/>
          </a:xfrm>
          <a:prstGeom prst="rect">
            <a:avLst/>
          </a:prstGeom>
          <a:noFill/>
        </p:spPr>
        <p:txBody>
          <a:bodyPr wrap="square" rtlCol="0">
            <a:spAutoFit/>
          </a:bodyPr>
          <a:lstStyle/>
          <a:p>
            <a:r>
              <a:rPr lang="en-US" sz="900" dirty="0"/>
              <a:t>https://</a:t>
            </a:r>
            <a:r>
              <a:rPr lang="en-US" sz="900" dirty="0" err="1"/>
              <a:t>www.businessinsider.com</a:t>
            </a:r>
            <a:r>
              <a:rPr lang="en-US" sz="900" dirty="0"/>
              <a:t>/apple-mouse-through-the-years-2011-8#before-we-get-to-apples-mouse-heres-the-first-mouse-ever-from-1963-1</a:t>
            </a:r>
          </a:p>
        </p:txBody>
      </p:sp>
      <p:pic>
        <p:nvPicPr>
          <p:cNvPr id="14" name="Picture 13" descr="Screen Shot 2022-05-15 at 11.45.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67" y="3656881"/>
            <a:ext cx="2718104" cy="2018657"/>
          </a:xfrm>
          <a:prstGeom prst="rect">
            <a:avLst/>
          </a:prstGeom>
        </p:spPr>
      </p:pic>
      <p:sp>
        <p:nvSpPr>
          <p:cNvPr id="22"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3"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5" name="Action Button: Forward or Next 2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6" name="Action Button: Information 2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7" name="TextBox 2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30</a:t>
            </a:fld>
            <a:endParaRPr lang="en-US" sz="1200" dirty="0"/>
          </a:p>
        </p:txBody>
      </p:sp>
    </p:spTree>
    <p:extLst>
      <p:ext uri="{BB962C8B-B14F-4D97-AF65-F5344CB8AC3E}">
        <p14:creationId xmlns:p14="http://schemas.microsoft.com/office/powerpoint/2010/main" val="15538441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91478"/>
            <a:ext cx="6858000" cy="963612"/>
          </a:xfrm>
        </p:spPr>
        <p:txBody>
          <a:bodyPr/>
          <a:lstStyle/>
          <a:p>
            <a:r>
              <a:rPr lang="en-US" b="1" dirty="0"/>
              <a:t>What is a Mobile network?</a:t>
            </a:r>
            <a:endParaRPr lang="en-AU" dirty="0"/>
          </a:p>
        </p:txBody>
      </p:sp>
      <p:sp>
        <p:nvSpPr>
          <p:cNvPr id="4" name="TextBox 3">
            <a:extLst>
              <a:ext uri="{FF2B5EF4-FFF2-40B4-BE49-F238E27FC236}">
                <a16:creationId xmlns="" xmlns:a16="http://schemas.microsoft.com/office/drawing/2014/main" id="{D57C53F2-9C60-211D-43D2-0E95BF8CADC3}"/>
              </a:ext>
            </a:extLst>
          </p:cNvPr>
          <p:cNvSpPr txBox="1"/>
          <p:nvPr/>
        </p:nvSpPr>
        <p:spPr>
          <a:xfrm>
            <a:off x="162334" y="698708"/>
            <a:ext cx="8129588" cy="646331"/>
          </a:xfrm>
          <a:prstGeom prst="rect">
            <a:avLst/>
          </a:prstGeom>
          <a:noFill/>
        </p:spPr>
        <p:txBody>
          <a:bodyPr wrap="square" rtlCol="0">
            <a:spAutoFit/>
          </a:bodyPr>
          <a:lstStyle/>
          <a:p>
            <a:r>
              <a:rPr lang="en-US" dirty="0">
                <a:solidFill>
                  <a:srgbClr val="FF0000"/>
                </a:solidFill>
                <a:latin typeface="Cambria" panose="02040503050406030204" pitchFamily="18" charset="0"/>
                <a:ea typeface="MS Mincho" panose="02020609040205080304" pitchFamily="49" charset="-128"/>
                <a:cs typeface="Cambria" panose="02040503050406030204" pitchFamily="18" charset="0"/>
              </a:rPr>
              <a:t>A system of connecting movable computer systems or peripheral devices, each one remote from the others.</a:t>
            </a:r>
            <a:endParaRPr lang="en-US" dirty="0"/>
          </a:p>
        </p:txBody>
      </p:sp>
      <p:sp>
        <p:nvSpPr>
          <p:cNvPr id="11" name="Rectangle 10">
            <a:extLst>
              <a:ext uri="{FF2B5EF4-FFF2-40B4-BE49-F238E27FC236}">
                <a16:creationId xmlns="" xmlns:a16="http://schemas.microsoft.com/office/drawing/2014/main" id="{2C1ABA10-1A5F-B307-00F1-C81F4288E2F5}"/>
              </a:ext>
            </a:extLst>
          </p:cNvPr>
          <p:cNvSpPr/>
          <p:nvPr/>
        </p:nvSpPr>
        <p:spPr>
          <a:xfrm>
            <a:off x="162334" y="1345039"/>
            <a:ext cx="5717879" cy="5016759"/>
          </a:xfrm>
          <a:prstGeom prst="rect">
            <a:avLst/>
          </a:prstGeom>
        </p:spPr>
        <p:txBody>
          <a:bodyPr wrap="square">
            <a:spAutoFit/>
          </a:bodyPr>
          <a:lstStyle/>
          <a:p>
            <a:r>
              <a:rPr lang="en-AU" dirty="0"/>
              <a:t>A mobile phone network or cellular phone network as it is also known, is made up of a large number of signal areas called cells. These cells join or overlap each other to form a large coverage area. Users on the network can cross into different cells without loosing connection. </a:t>
            </a:r>
          </a:p>
          <a:p>
            <a:endParaRPr lang="en-AU" dirty="0" smtClean="0"/>
          </a:p>
          <a:p>
            <a:r>
              <a:rPr lang="en-AU" dirty="0" smtClean="0"/>
              <a:t>Within </a:t>
            </a:r>
            <a:r>
              <a:rPr lang="en-AU" dirty="0"/>
              <a:t>each cell you will find a base station or </a:t>
            </a:r>
            <a:r>
              <a:rPr lang="en-AU" dirty="0">
                <a:hlinkClick r:id="rId2"/>
              </a:rPr>
              <a:t>mobile phone tower</a:t>
            </a:r>
            <a:r>
              <a:rPr lang="en-AU" dirty="0"/>
              <a:t>, which sends and receives the mobile transmissions. A mobile device will connect to the nearest or least congested base station. The base stations are connected to a digital exchange where the communication is sent to other telephone or data networks.</a:t>
            </a:r>
          </a:p>
          <a:p>
            <a:endParaRPr lang="en-AU" dirty="0" smtClean="0"/>
          </a:p>
          <a:p>
            <a:r>
              <a:rPr lang="en-AU" dirty="0" smtClean="0"/>
              <a:t>Cells </a:t>
            </a:r>
            <a:r>
              <a:rPr lang="en-AU" dirty="0"/>
              <a:t>will often be smaller in size throughout large towns and cities due to the number of users in the area. The higher the population density the more base stations are needed.</a:t>
            </a:r>
          </a:p>
          <a:p>
            <a:r>
              <a:rPr lang="en-AU" sz="1400" dirty="0">
                <a:latin typeface="Arial" panose="020B0604020202020204" pitchFamily="34" charset="0"/>
                <a:ea typeface="MS Mincho" panose="02020609040205080304" pitchFamily="49" charset="-128"/>
                <a:cs typeface="Times New Roman" panose="02020603050405020304" pitchFamily="18" charset="0"/>
              </a:rPr>
              <a:t>https://</a:t>
            </a:r>
            <a:r>
              <a:rPr lang="en-AU" sz="1400" dirty="0" err="1">
                <a:latin typeface="Arial" panose="020B0604020202020204" pitchFamily="34" charset="0"/>
                <a:ea typeface="MS Mincho" panose="02020609040205080304" pitchFamily="49" charset="-128"/>
                <a:cs typeface="Times New Roman" panose="02020603050405020304" pitchFamily="18" charset="0"/>
              </a:rPr>
              <a:t>mobilenetworkguide.com.au</a:t>
            </a:r>
            <a:r>
              <a:rPr lang="en-AU" sz="1400" dirty="0">
                <a:latin typeface="Arial" panose="020B0604020202020204" pitchFamily="34" charset="0"/>
                <a:ea typeface="MS Mincho" panose="02020609040205080304" pitchFamily="49" charset="-128"/>
                <a:cs typeface="Times New Roman" panose="02020603050405020304" pitchFamily="18" charset="0"/>
              </a:rPr>
              <a:t>/</a:t>
            </a:r>
            <a:r>
              <a:rPr lang="en-AU" sz="1400" dirty="0" err="1">
                <a:latin typeface="Arial" panose="020B0604020202020204" pitchFamily="34" charset="0"/>
                <a:ea typeface="MS Mincho" panose="02020609040205080304" pitchFamily="49" charset="-128"/>
                <a:cs typeface="Times New Roman" panose="02020603050405020304" pitchFamily="18" charset="0"/>
              </a:rPr>
              <a:t>mobile_phone_networks.html</a:t>
            </a:r>
            <a:endParaRPr lang="en-AU" sz="1400" dirty="0">
              <a:latin typeface="Arial" panose="020B0604020202020204" pitchFamily="34" charset="0"/>
              <a:ea typeface="MS Mincho" panose="02020609040205080304" pitchFamily="49" charset="-128"/>
              <a:cs typeface="Times New Roman" panose="02020603050405020304" pitchFamily="18" charset="0"/>
            </a:endParaRPr>
          </a:p>
        </p:txBody>
      </p:sp>
      <p:pic>
        <p:nvPicPr>
          <p:cNvPr id="13" name="Picture 12" descr="Diagram&#10;&#10;Description automatically generated">
            <a:extLst>
              <a:ext uri="{FF2B5EF4-FFF2-40B4-BE49-F238E27FC236}">
                <a16:creationId xmlns="" xmlns:a16="http://schemas.microsoft.com/office/drawing/2014/main" id="{7E4D140B-2814-C8D9-EE6F-EA1E95ECC9F7}"/>
              </a:ext>
            </a:extLst>
          </p:cNvPr>
          <p:cNvPicPr>
            <a:picLocks noChangeAspect="1"/>
          </p:cNvPicPr>
          <p:nvPr/>
        </p:nvPicPr>
        <p:blipFill>
          <a:blip r:embed="rId3"/>
          <a:stretch>
            <a:fillRect/>
          </a:stretch>
        </p:blipFill>
        <p:spPr>
          <a:xfrm>
            <a:off x="6016050" y="1800562"/>
            <a:ext cx="2800350" cy="3911600"/>
          </a:xfrm>
          <a:prstGeom prst="rect">
            <a:avLst/>
          </a:prstGeom>
        </p:spPr>
      </p:pic>
      <p:sp>
        <p:nvSpPr>
          <p:cNvPr id="10"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2"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4"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5" name="Action Button: Forward or Next 1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Action Button: Information 1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7" name="TextBox 1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31</a:t>
            </a:fld>
            <a:endParaRPr lang="en-US" sz="1200" dirty="0"/>
          </a:p>
        </p:txBody>
      </p:sp>
    </p:spTree>
    <p:extLst>
      <p:ext uri="{BB962C8B-B14F-4D97-AF65-F5344CB8AC3E}">
        <p14:creationId xmlns:p14="http://schemas.microsoft.com/office/powerpoint/2010/main" val="39910291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83232" y="-238426"/>
            <a:ext cx="8961352" cy="963612"/>
          </a:xfrm>
        </p:spPr>
        <p:txBody>
          <a:bodyPr>
            <a:normAutofit fontScale="90000"/>
          </a:bodyPr>
          <a:lstStyle/>
          <a:p>
            <a:pPr lvl="0" algn="l"/>
            <a:r>
              <a:rPr lang="en-AU" dirty="0"/>
              <a:t>Network hardware – what is a modem?</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162998" y="602278"/>
            <a:ext cx="6967142" cy="678268"/>
          </a:xfrm>
        </p:spPr>
        <p:txBody>
          <a:bodyPr>
            <a:normAutofit/>
          </a:bodyPr>
          <a:lstStyle/>
          <a:p>
            <a:pPr lvl="0" algn="l"/>
            <a:r>
              <a:rPr lang="en-AU" dirty="0" smtClean="0"/>
              <a:t>What is a Modem?</a:t>
            </a:r>
            <a:endParaRPr lang="en-AU" dirty="0"/>
          </a:p>
        </p:txBody>
      </p:sp>
      <p:sp>
        <p:nvSpPr>
          <p:cNvPr id="3" name="Rectangle 2"/>
          <p:cNvSpPr/>
          <p:nvPr/>
        </p:nvSpPr>
        <p:spPr>
          <a:xfrm>
            <a:off x="165558" y="1087361"/>
            <a:ext cx="8124367" cy="923330"/>
          </a:xfrm>
          <a:prstGeom prst="rect">
            <a:avLst/>
          </a:prstGeom>
        </p:spPr>
        <p:txBody>
          <a:bodyPr wrap="square">
            <a:spAutoFit/>
          </a:bodyPr>
          <a:lstStyle/>
          <a:p>
            <a:r>
              <a:rPr lang="en-US" dirty="0"/>
              <a:t>A modem is </a:t>
            </a:r>
            <a:r>
              <a:rPr lang="en-US" b="1" dirty="0"/>
              <a:t>a box that connects your home network to your internet service provider, or ISP</a:t>
            </a:r>
            <a:r>
              <a:rPr lang="en-US" dirty="0"/>
              <a:t>. A router is a box that lets all of your wired and wireless devices use that internet connection at once and allows them to talk to one another directly</a:t>
            </a:r>
            <a:r>
              <a:rPr lang="en-US" dirty="0" smtClean="0"/>
              <a:t>.</a:t>
            </a:r>
            <a:endParaRPr lang="en-US" dirty="0"/>
          </a:p>
        </p:txBody>
      </p:sp>
      <p:pic>
        <p:nvPicPr>
          <p:cNvPr id="11" name="Picture 10" descr="mode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741" y="2093393"/>
            <a:ext cx="1943469" cy="1497264"/>
          </a:xfrm>
          <a:prstGeom prst="rect">
            <a:avLst/>
          </a:prstGeom>
        </p:spPr>
      </p:pic>
      <p:pic>
        <p:nvPicPr>
          <p:cNvPr id="12" name="Picture 11" descr="modem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269" y="2255144"/>
            <a:ext cx="1714500" cy="1117600"/>
          </a:xfrm>
          <a:prstGeom prst="rect">
            <a:avLst/>
          </a:prstGeom>
        </p:spPr>
      </p:pic>
      <p:pic>
        <p:nvPicPr>
          <p:cNvPr id="13" name="Picture 12" descr="modem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938" y="602278"/>
            <a:ext cx="863600" cy="2044700"/>
          </a:xfrm>
          <a:prstGeom prst="rect">
            <a:avLst/>
          </a:prstGeom>
        </p:spPr>
      </p:pic>
      <p:sp>
        <p:nvSpPr>
          <p:cNvPr id="15"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6"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7"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8" name="Action Button: Forward or Next 17">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9" name="Action Button: Information 18">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TextBox 19">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32</a:t>
            </a:fld>
            <a:endParaRPr lang="en-US" sz="1200" dirty="0"/>
          </a:p>
        </p:txBody>
      </p:sp>
      <p:pic>
        <p:nvPicPr>
          <p:cNvPr id="6" name="Picture 5" descr="Moden set u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558" y="2010691"/>
            <a:ext cx="4535931" cy="2426352"/>
          </a:xfrm>
          <a:prstGeom prst="rect">
            <a:avLst/>
          </a:prstGeom>
        </p:spPr>
      </p:pic>
      <p:sp>
        <p:nvSpPr>
          <p:cNvPr id="5" name="Rectangle 4"/>
          <p:cNvSpPr/>
          <p:nvPr/>
        </p:nvSpPr>
        <p:spPr>
          <a:xfrm>
            <a:off x="1200407" y="3482935"/>
            <a:ext cx="7630308" cy="954107"/>
          </a:xfrm>
          <a:prstGeom prst="rect">
            <a:avLst/>
          </a:prstGeom>
        </p:spPr>
        <p:txBody>
          <a:bodyPr wrap="square">
            <a:spAutoFit/>
          </a:bodyPr>
          <a:lstStyle/>
          <a:p>
            <a:r>
              <a:rPr lang="en-AU" sz="1400" dirty="0" smtClean="0">
                <a:solidFill>
                  <a:srgbClr val="FF0000"/>
                </a:solidFill>
              </a:rPr>
              <a:t>It’s </a:t>
            </a:r>
            <a:r>
              <a:rPr lang="en-AU" sz="1400" dirty="0">
                <a:solidFill>
                  <a:srgbClr val="FF0000"/>
                </a:solidFill>
              </a:rPr>
              <a:t>an electronic device used to access the Internet that modulates carrier waves to encode information to be transmitted and also demodulates incoming carrier waves to decode the information they carry. </a:t>
            </a:r>
            <a:r>
              <a:rPr lang="en-US" sz="1400" dirty="0">
                <a:solidFill>
                  <a:srgbClr val="FF0000"/>
                </a:solidFill>
                <a:latin typeface="Cambria" panose="02040503050406030204" pitchFamily="18" charset="0"/>
                <a:ea typeface="MS Mincho" panose="02020609040205080304" pitchFamily="49" charset="-128"/>
                <a:cs typeface="Cambria" panose="02040503050406030204" pitchFamily="18" charset="0"/>
              </a:rPr>
              <a:t>A modem is device that can convert digital data transmitted over WIFI or cables into a form that your computer can use/interpret. </a:t>
            </a:r>
          </a:p>
        </p:txBody>
      </p:sp>
      <p:pic>
        <p:nvPicPr>
          <p:cNvPr id="7" name="Picture 6" descr="Moden-set-up-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519" y="4590931"/>
            <a:ext cx="5082332" cy="2038886"/>
          </a:xfrm>
          <a:prstGeom prst="rect">
            <a:avLst/>
          </a:prstGeom>
        </p:spPr>
      </p:pic>
      <p:sp>
        <p:nvSpPr>
          <p:cNvPr id="8" name="Rectangle 7"/>
          <p:cNvSpPr/>
          <p:nvPr/>
        </p:nvSpPr>
        <p:spPr>
          <a:xfrm>
            <a:off x="4561798" y="4871256"/>
            <a:ext cx="4345510" cy="646331"/>
          </a:xfrm>
          <a:prstGeom prst="rect">
            <a:avLst/>
          </a:prstGeom>
        </p:spPr>
        <p:txBody>
          <a:bodyPr wrap="none">
            <a:spAutoFit/>
          </a:bodyPr>
          <a:lstStyle/>
          <a:p>
            <a:r>
              <a:rPr lang="en-AU" dirty="0"/>
              <a:t>Modem is short for Modulator </a:t>
            </a:r>
            <a:r>
              <a:rPr lang="en-AU" dirty="0" smtClean="0"/>
              <a:t>Demodulator</a:t>
            </a:r>
          </a:p>
          <a:p>
            <a:r>
              <a:rPr lang="en-AU" dirty="0" smtClean="0"/>
              <a:t>Changes signal types digital to analog. </a:t>
            </a:r>
            <a:endParaRPr lang="en-US" dirty="0"/>
          </a:p>
        </p:txBody>
      </p:sp>
    </p:spTree>
    <p:extLst>
      <p:ext uri="{BB962C8B-B14F-4D97-AF65-F5344CB8AC3E}">
        <p14:creationId xmlns:p14="http://schemas.microsoft.com/office/powerpoint/2010/main" val="22724620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175449"/>
            <a:ext cx="8905863" cy="963612"/>
          </a:xfrm>
        </p:spPr>
        <p:txBody>
          <a:bodyPr>
            <a:normAutofit fontScale="90000"/>
          </a:bodyPr>
          <a:lstStyle/>
          <a:p>
            <a:pPr lvl="0"/>
            <a:r>
              <a:rPr lang="en-AU" dirty="0"/>
              <a:t>Network hardware – what is a router?</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417188" y="644263"/>
            <a:ext cx="6967142" cy="604793"/>
          </a:xfrm>
        </p:spPr>
        <p:txBody>
          <a:bodyPr>
            <a:normAutofit/>
          </a:bodyPr>
          <a:lstStyle/>
          <a:p>
            <a:pPr lvl="0" algn="l"/>
            <a:r>
              <a:rPr lang="en-AU" dirty="0" smtClean="0"/>
              <a:t>Network </a:t>
            </a:r>
            <a:r>
              <a:rPr lang="en-AU" dirty="0"/>
              <a:t>hardware – what is a router</a:t>
            </a:r>
            <a:r>
              <a:rPr lang="en-AU" dirty="0" smtClean="0"/>
              <a:t>?</a:t>
            </a:r>
            <a:endParaRPr lang="en-AU" dirty="0"/>
          </a:p>
        </p:txBody>
      </p:sp>
      <p:sp>
        <p:nvSpPr>
          <p:cNvPr id="3" name="Rectangle 2"/>
          <p:cNvSpPr/>
          <p:nvPr/>
        </p:nvSpPr>
        <p:spPr>
          <a:xfrm>
            <a:off x="154806" y="1400636"/>
            <a:ext cx="8844732" cy="3139321"/>
          </a:xfrm>
          <a:prstGeom prst="rect">
            <a:avLst/>
          </a:prstGeom>
        </p:spPr>
        <p:txBody>
          <a:bodyPr wrap="square">
            <a:spAutoFit/>
          </a:bodyPr>
          <a:lstStyle/>
          <a:p>
            <a:r>
              <a:rPr lang="en-US" b="1" dirty="0">
                <a:latin typeface="Calibri" panose="020F0502020204030204" pitchFamily="34" charset="0"/>
                <a:ea typeface="MS Mincho" panose="02020609040205080304" pitchFamily="49" charset="-128"/>
                <a:cs typeface="Times New Roman" panose="02020603050405020304" pitchFamily="18" charset="0"/>
              </a:rPr>
              <a:t>What is a router?</a:t>
            </a:r>
            <a:endParaRPr lang="en-AU" b="1" dirty="0">
              <a:latin typeface="Arial" panose="020B0604020202020204" pitchFamily="34" charset="0"/>
              <a:ea typeface="MS Mincho" panose="02020609040205080304" pitchFamily="49" charset="-128"/>
              <a:cs typeface="Times New Roman" panose="02020603050405020304" pitchFamily="18" charset="0"/>
            </a:endParaRPr>
          </a:p>
          <a:p>
            <a:r>
              <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 router is a networking device that forwards data packets between computer networks. Routers perform the traffic directing functions on the Internet. Data sent through the internet, such as a web page or email, is in the form of data packets</a:t>
            </a:r>
            <a:r>
              <a:rPr lang="en-US" dirty="0" smtClean="0">
                <a:solidFill>
                  <a:srgbClr val="FF0000"/>
                </a:solidFill>
                <a:latin typeface="Calibri" panose="020F0502020204030204" pitchFamily="34" charset="0"/>
                <a:ea typeface="MS Mincho" panose="02020609040205080304" pitchFamily="49" charset="-128"/>
                <a:cs typeface="Times New Roman" panose="02020603050405020304" pitchFamily="18" charset="0"/>
              </a:rPr>
              <a:t>.</a:t>
            </a:r>
          </a:p>
          <a:p>
            <a:endParaRPr lang="en-US" dirty="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a:p>
            <a:r>
              <a:rPr lang="en-AU" dirty="0"/>
              <a:t>A router is a device that communicates between the internet and the devices in your home that connect to the internet. As its name implies, it “routes” traffic between the devices and the internet</a:t>
            </a:r>
            <a:r>
              <a:rPr lang="en-AU" dirty="0" smtClean="0"/>
              <a:t>.</a:t>
            </a:r>
          </a:p>
          <a:p>
            <a:endParaRPr lang="en-AU" dirty="0"/>
          </a:p>
          <a:p>
            <a:r>
              <a:rPr lang="en-AU" dirty="0"/>
              <a:t>A router is a key part of your home’s internet network. Thanks to it</a:t>
            </a:r>
            <a:r>
              <a:rPr lang="en-AU" dirty="0" smtClean="0"/>
              <a:t>,</a:t>
            </a:r>
          </a:p>
          <a:p>
            <a:r>
              <a:rPr lang="en-AU" dirty="0" smtClean="0"/>
              <a:t> </a:t>
            </a:r>
            <a:r>
              <a:rPr lang="en-AU" dirty="0"/>
              <a:t>your laptop, smartphone, smart TV, and other devices can connect to your home Wi-Fi. </a:t>
            </a:r>
          </a:p>
        </p:txBody>
      </p:sp>
      <p:sp>
        <p:nvSpPr>
          <p:cNvPr id="9" name="AutoShape 18">
            <a:hlinkClick r:id="rId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0"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1"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2" name="Action Button: Forward or Next 11">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3" name="Action Button: Information 12">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4" name="TextBox 13">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33</a:t>
            </a:fld>
            <a:endParaRPr lang="en-US" sz="1200" dirty="0"/>
          </a:p>
        </p:txBody>
      </p:sp>
      <p:sp>
        <p:nvSpPr>
          <p:cNvPr id="4" name="Rectangle 3"/>
          <p:cNvSpPr/>
          <p:nvPr/>
        </p:nvSpPr>
        <p:spPr>
          <a:xfrm>
            <a:off x="154806" y="6243186"/>
            <a:ext cx="4572000" cy="246221"/>
          </a:xfrm>
          <a:prstGeom prst="rect">
            <a:avLst/>
          </a:prstGeom>
        </p:spPr>
        <p:txBody>
          <a:bodyPr>
            <a:spAutoFit/>
          </a:bodyPr>
          <a:lstStyle/>
          <a:p>
            <a:r>
              <a:rPr lang="en-AU" sz="1000" dirty="0"/>
              <a:t>https://</a:t>
            </a:r>
            <a:r>
              <a:rPr lang="en-AU" sz="1000" dirty="0" err="1"/>
              <a:t>us.norton.com</a:t>
            </a:r>
            <a:r>
              <a:rPr lang="en-AU" sz="1000" dirty="0"/>
              <a:t>/</a:t>
            </a:r>
            <a:r>
              <a:rPr lang="en-AU" sz="1000" dirty="0" err="1"/>
              <a:t>internetsecurity</a:t>
            </a:r>
            <a:r>
              <a:rPr lang="en-AU" sz="1000" dirty="0"/>
              <a:t>-</a:t>
            </a:r>
            <a:r>
              <a:rPr lang="en-AU" sz="1000" dirty="0" err="1"/>
              <a:t>iot</a:t>
            </a:r>
            <a:r>
              <a:rPr lang="en-AU" sz="1000" dirty="0"/>
              <a:t>-smarter-home-what-is-</a:t>
            </a:r>
            <a:r>
              <a:rPr lang="en-AU" sz="1000" dirty="0" err="1"/>
              <a:t>router.html</a:t>
            </a:r>
            <a:endParaRPr lang="en-AU" sz="1000" dirty="0"/>
          </a:p>
        </p:txBody>
      </p:sp>
      <p:pic>
        <p:nvPicPr>
          <p:cNvPr id="5" name="Picture 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238" y="4473696"/>
            <a:ext cx="2425700" cy="1485900"/>
          </a:xfrm>
          <a:prstGeom prst="rect">
            <a:avLst/>
          </a:prstGeom>
        </p:spPr>
      </p:pic>
      <p:pic>
        <p:nvPicPr>
          <p:cNvPr id="6" name="Picture 5" descr="Router-hu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7113" y="3302393"/>
            <a:ext cx="1986228" cy="1030201"/>
          </a:xfrm>
          <a:prstGeom prst="rect">
            <a:avLst/>
          </a:prstGeom>
        </p:spPr>
      </p:pic>
      <p:pic>
        <p:nvPicPr>
          <p:cNvPr id="7" name="Picture 6" descr="Ethernet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811" y="5003800"/>
            <a:ext cx="1917700" cy="1854200"/>
          </a:xfrm>
          <a:prstGeom prst="rect">
            <a:avLst/>
          </a:prstGeom>
        </p:spPr>
      </p:pic>
      <p:pic>
        <p:nvPicPr>
          <p:cNvPr id="8" name="Picture 7" descr="Router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7113" y="568278"/>
            <a:ext cx="2076887" cy="1214608"/>
          </a:xfrm>
          <a:prstGeom prst="rect">
            <a:avLst/>
          </a:prstGeom>
        </p:spPr>
      </p:pic>
      <p:pic>
        <p:nvPicPr>
          <p:cNvPr id="15" name="Picture 14" descr="Router set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886" y="4660842"/>
            <a:ext cx="3390737" cy="1582344"/>
          </a:xfrm>
          <a:prstGeom prst="rect">
            <a:avLst/>
          </a:prstGeom>
        </p:spPr>
      </p:pic>
    </p:spTree>
    <p:extLst>
      <p:ext uri="{BB962C8B-B14F-4D97-AF65-F5344CB8AC3E}">
        <p14:creationId xmlns:p14="http://schemas.microsoft.com/office/powerpoint/2010/main" val="37502411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136451"/>
            <a:ext cx="8887367" cy="963612"/>
          </a:xfrm>
        </p:spPr>
        <p:txBody>
          <a:bodyPr>
            <a:normAutofit/>
          </a:bodyPr>
          <a:lstStyle/>
          <a:p>
            <a:pPr lvl="0" algn="l"/>
            <a:r>
              <a:rPr lang="en-AU" dirty="0"/>
              <a:t>Network hardware – what is a hub?</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123141" y="735682"/>
            <a:ext cx="8690759" cy="2192778"/>
          </a:xfrm>
        </p:spPr>
        <p:txBody>
          <a:bodyPr>
            <a:normAutofit lnSpcReduction="10000"/>
          </a:bodyPr>
          <a:lstStyle/>
          <a:p>
            <a:pPr algn="l"/>
            <a:r>
              <a:rPr lang="en-US" b="1" dirty="0" smtClean="0"/>
              <a:t>What </a:t>
            </a:r>
            <a:r>
              <a:rPr lang="en-US" b="1" dirty="0"/>
              <a:t>is a hub?</a:t>
            </a:r>
            <a:endParaRPr lang="en-AU" dirty="0"/>
          </a:p>
          <a:p>
            <a:pPr algn="l"/>
            <a:r>
              <a:rPr lang="en-AU" sz="2000" dirty="0" smtClean="0">
                <a:solidFill>
                  <a:schemeClr val="tx1"/>
                </a:solidFill>
              </a:rPr>
              <a:t>A hub is </a:t>
            </a:r>
            <a:r>
              <a:rPr lang="en-AU" sz="2000" b="1" dirty="0" smtClean="0">
                <a:solidFill>
                  <a:schemeClr val="tx1"/>
                </a:solidFill>
              </a:rPr>
              <a:t>the connection point in a computer device where data from many directions converge and are then sent out in many directions to respective devices</a:t>
            </a:r>
            <a:r>
              <a:rPr lang="en-AU" sz="2000" dirty="0" smtClean="0">
                <a:solidFill>
                  <a:schemeClr val="tx1"/>
                </a:solidFill>
              </a:rPr>
              <a:t>. </a:t>
            </a:r>
          </a:p>
          <a:p>
            <a:pPr algn="l"/>
            <a:r>
              <a:rPr lang="en-AU" sz="2000" dirty="0" smtClean="0">
                <a:solidFill>
                  <a:schemeClr val="tx1"/>
                </a:solidFill>
              </a:rPr>
              <a:t>A hub may also act as a switch by preventing specific data packets from proceeding to a destination.</a:t>
            </a:r>
          </a:p>
        </p:txBody>
      </p:sp>
      <p:sp>
        <p:nvSpPr>
          <p:cNvPr id="3" name="Rectangle 2"/>
          <p:cNvSpPr/>
          <p:nvPr/>
        </p:nvSpPr>
        <p:spPr>
          <a:xfrm>
            <a:off x="228928" y="6238424"/>
            <a:ext cx="4572000" cy="246221"/>
          </a:xfrm>
          <a:prstGeom prst="rect">
            <a:avLst/>
          </a:prstGeom>
        </p:spPr>
        <p:txBody>
          <a:bodyPr>
            <a:spAutoFit/>
          </a:bodyPr>
          <a:lstStyle/>
          <a:p>
            <a:r>
              <a:rPr lang="en-US" sz="1000" dirty="0"/>
              <a:t>https://</a:t>
            </a:r>
            <a:r>
              <a:rPr lang="en-US" sz="1000" dirty="0" err="1"/>
              <a:t>www.techopedia.com</a:t>
            </a:r>
            <a:r>
              <a:rPr lang="en-US" sz="1000" dirty="0"/>
              <a:t>/definition/3167/hub</a:t>
            </a:r>
          </a:p>
        </p:txBody>
      </p:sp>
      <p:pic>
        <p:nvPicPr>
          <p:cNvPr id="9" name="Picture 8" descr="Hub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633" y="2656499"/>
            <a:ext cx="2400300" cy="1358900"/>
          </a:xfrm>
          <a:prstGeom prst="rect">
            <a:avLst/>
          </a:prstGeom>
        </p:spPr>
      </p:pic>
      <p:sp>
        <p:nvSpPr>
          <p:cNvPr id="11"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2"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3"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4" name="Action Button: Forward or Next 13">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5" name="Action Button: Information 14">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TextBox 15">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34</a:t>
            </a:fld>
            <a:endParaRPr lang="en-US" sz="1200" dirty="0"/>
          </a:p>
        </p:txBody>
      </p:sp>
      <p:pic>
        <p:nvPicPr>
          <p:cNvPr id="5" name="Picture 4" descr="Hub-s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53617"/>
            <a:ext cx="1955800" cy="1727200"/>
          </a:xfrm>
          <a:prstGeom prst="rect">
            <a:avLst/>
          </a:prstGeom>
        </p:spPr>
      </p:pic>
      <p:pic>
        <p:nvPicPr>
          <p:cNvPr id="6" name="Picture 5" descr="Hub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938" y="4075106"/>
            <a:ext cx="3911600" cy="1943100"/>
          </a:xfrm>
          <a:prstGeom prst="rect">
            <a:avLst/>
          </a:prstGeom>
        </p:spPr>
      </p:pic>
      <p:pic>
        <p:nvPicPr>
          <p:cNvPr id="18" name="Picture 17" descr="Hu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7955" y="3065456"/>
            <a:ext cx="1962150" cy="1981200"/>
          </a:xfrm>
          <a:prstGeom prst="rect">
            <a:avLst/>
          </a:prstGeom>
        </p:spPr>
      </p:pic>
      <p:pic>
        <p:nvPicPr>
          <p:cNvPr id="19" name="Picture 18" descr="USB-Sti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898" y="4276896"/>
            <a:ext cx="1037410" cy="1009181"/>
          </a:xfrm>
          <a:prstGeom prst="rect">
            <a:avLst/>
          </a:prstGeom>
        </p:spPr>
      </p:pic>
    </p:spTree>
    <p:extLst>
      <p:ext uri="{BB962C8B-B14F-4D97-AF65-F5344CB8AC3E}">
        <p14:creationId xmlns:p14="http://schemas.microsoft.com/office/powerpoint/2010/main" val="8256555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215982"/>
            <a:ext cx="8570622" cy="963612"/>
          </a:xfrm>
        </p:spPr>
        <p:txBody>
          <a:bodyPr>
            <a:normAutofit fontScale="90000"/>
          </a:bodyPr>
          <a:lstStyle/>
          <a:p>
            <a:pPr lvl="0"/>
            <a:r>
              <a:rPr lang="en-AU" dirty="0"/>
              <a:t>Network hardware – what is a switch?</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125264" y="560292"/>
            <a:ext cx="7064523" cy="552313"/>
          </a:xfrm>
        </p:spPr>
        <p:txBody>
          <a:bodyPr>
            <a:normAutofit lnSpcReduction="10000"/>
          </a:bodyPr>
          <a:lstStyle/>
          <a:p>
            <a:pPr lvl="0" algn="l"/>
            <a:r>
              <a:rPr lang="en-AU" dirty="0" smtClean="0"/>
              <a:t>Network </a:t>
            </a:r>
            <a:r>
              <a:rPr lang="en-AU" dirty="0"/>
              <a:t>hardware – what is a switch</a:t>
            </a:r>
            <a:r>
              <a:rPr lang="en-AU" dirty="0" smtClean="0"/>
              <a:t>?</a:t>
            </a:r>
            <a:endParaRPr lang="en-AU" dirty="0"/>
          </a:p>
        </p:txBody>
      </p:sp>
      <p:pic>
        <p:nvPicPr>
          <p:cNvPr id="9" name="Picture 8" descr="Screen Shot 2022-05-15 at 1.53.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881" y="3003827"/>
            <a:ext cx="1225574" cy="855956"/>
          </a:xfrm>
          <a:prstGeom prst="rect">
            <a:avLst/>
          </a:prstGeom>
        </p:spPr>
      </p:pic>
      <p:sp>
        <p:nvSpPr>
          <p:cNvPr id="10" name="TextBox 9"/>
          <p:cNvSpPr txBox="1"/>
          <p:nvPr/>
        </p:nvSpPr>
        <p:spPr>
          <a:xfrm>
            <a:off x="6728707" y="3819940"/>
            <a:ext cx="1929518" cy="307777"/>
          </a:xfrm>
          <a:prstGeom prst="rect">
            <a:avLst/>
          </a:prstGeom>
          <a:noFill/>
        </p:spPr>
        <p:txBody>
          <a:bodyPr wrap="square" rtlCol="0">
            <a:spAutoFit/>
          </a:bodyPr>
          <a:lstStyle/>
          <a:p>
            <a:r>
              <a:rPr lang="en-US" sz="1400" dirty="0"/>
              <a:t>Network Switch </a:t>
            </a:r>
            <a:r>
              <a:rPr lang="en-US" sz="1400" dirty="0" smtClean="0"/>
              <a:t>Units</a:t>
            </a:r>
            <a:endParaRPr lang="en-US" sz="1400" dirty="0"/>
          </a:p>
        </p:txBody>
      </p:sp>
      <p:sp>
        <p:nvSpPr>
          <p:cNvPr id="11"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2"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3"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4" name="Action Button: Forward or Next 13">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5" name="Action Button: Information 14">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TextBox 15">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35</a:t>
            </a:fld>
            <a:endParaRPr lang="en-US" sz="1200" dirty="0"/>
          </a:p>
        </p:txBody>
      </p:sp>
      <p:pic>
        <p:nvPicPr>
          <p:cNvPr id="4" name="Picture 3" descr="Switch-layou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2605"/>
            <a:ext cx="6571981" cy="3728903"/>
          </a:xfrm>
          <a:prstGeom prst="rect">
            <a:avLst/>
          </a:prstGeom>
        </p:spPr>
      </p:pic>
      <p:pic>
        <p:nvPicPr>
          <p:cNvPr id="5" name="Picture 4" descr="Switch 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702" y="4073837"/>
            <a:ext cx="1809750" cy="744333"/>
          </a:xfrm>
          <a:prstGeom prst="rect">
            <a:avLst/>
          </a:prstGeom>
        </p:spPr>
      </p:pic>
      <p:pic>
        <p:nvPicPr>
          <p:cNvPr id="6" name="Picture 5" descr="Switch hu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210" y="2505167"/>
            <a:ext cx="1480578" cy="731298"/>
          </a:xfrm>
          <a:prstGeom prst="rect">
            <a:avLst/>
          </a:prstGeom>
        </p:spPr>
      </p:pic>
      <p:sp>
        <p:nvSpPr>
          <p:cNvPr id="7" name="Rectangle 6"/>
          <p:cNvSpPr/>
          <p:nvPr/>
        </p:nvSpPr>
        <p:spPr>
          <a:xfrm>
            <a:off x="5301359" y="1157043"/>
            <a:ext cx="3776858" cy="954107"/>
          </a:xfrm>
          <a:prstGeom prst="rect">
            <a:avLst/>
          </a:prstGeom>
          <a:solidFill>
            <a:schemeClr val="bg1">
              <a:lumMod val="85000"/>
            </a:schemeClr>
          </a:solidFill>
        </p:spPr>
        <p:txBody>
          <a:bodyPr wrap="square">
            <a:spAutoFit/>
          </a:bodyPr>
          <a:lstStyle/>
          <a:p>
            <a:r>
              <a:rPr lang="en-US" sz="1400" dirty="0"/>
              <a:t>Switches facilitate the sharing of resources by connecting together all the devices, including computers, printers, and servers, in a small business network. </a:t>
            </a:r>
          </a:p>
        </p:txBody>
      </p:sp>
      <p:sp>
        <p:nvSpPr>
          <p:cNvPr id="8" name="Rectangle 7"/>
          <p:cNvSpPr/>
          <p:nvPr/>
        </p:nvSpPr>
        <p:spPr>
          <a:xfrm>
            <a:off x="125264" y="4935035"/>
            <a:ext cx="8874274" cy="1323439"/>
          </a:xfrm>
          <a:prstGeom prst="rect">
            <a:avLst/>
          </a:prstGeom>
        </p:spPr>
        <p:txBody>
          <a:bodyPr wrap="square">
            <a:spAutoFit/>
          </a:bodyPr>
          <a:lstStyle/>
          <a:p>
            <a:r>
              <a:rPr lang="en-US" sz="1600" dirty="0" smtClean="0"/>
              <a:t>The switch allows extra computers to connect to the network but only use up network space when they are on and release network space if not in use, rather than take up network space all the time on or off.</a:t>
            </a:r>
          </a:p>
          <a:p>
            <a:r>
              <a:rPr lang="en-US" sz="1600" dirty="0" smtClean="0"/>
              <a:t>Thanks </a:t>
            </a:r>
            <a:r>
              <a:rPr lang="en-US" sz="1600" dirty="0"/>
              <a:t>to the switch, these connected devices can share information and talk to each other, regardless of where they are in a building or on a campus. Building a small business network is not possible without switches to tie devices </a:t>
            </a:r>
            <a:r>
              <a:rPr lang="en-US" sz="1600" dirty="0" smtClean="0"/>
              <a:t>together, and save on Network speed.</a:t>
            </a:r>
            <a:endParaRPr lang="en-US" sz="1600" dirty="0"/>
          </a:p>
        </p:txBody>
      </p:sp>
      <p:sp>
        <p:nvSpPr>
          <p:cNvPr id="17" name="Rectangle 16"/>
          <p:cNvSpPr/>
          <p:nvPr/>
        </p:nvSpPr>
        <p:spPr>
          <a:xfrm>
            <a:off x="125264" y="6243186"/>
            <a:ext cx="6773840" cy="246221"/>
          </a:xfrm>
          <a:prstGeom prst="rect">
            <a:avLst/>
          </a:prstGeom>
        </p:spPr>
        <p:txBody>
          <a:bodyPr wrap="square">
            <a:spAutoFit/>
          </a:bodyPr>
          <a:lstStyle/>
          <a:p>
            <a:r>
              <a:rPr lang="en-US" sz="1000" dirty="0"/>
              <a:t>https://</a:t>
            </a:r>
            <a:r>
              <a:rPr lang="en-US" sz="1000" dirty="0" err="1"/>
              <a:t>www.cisco.com</a:t>
            </a:r>
            <a:r>
              <a:rPr lang="en-US" sz="1000" dirty="0"/>
              <a:t>/c/en/us/solutions/small-business/resource-center/networking/network-switch-</a:t>
            </a:r>
            <a:r>
              <a:rPr lang="en-US" sz="1000" dirty="0" err="1"/>
              <a:t>vs</a:t>
            </a:r>
            <a:r>
              <a:rPr lang="en-US" sz="1000" dirty="0"/>
              <a:t>-</a:t>
            </a:r>
            <a:r>
              <a:rPr lang="en-US" sz="1000" dirty="0" err="1"/>
              <a:t>router.html</a:t>
            </a:r>
            <a:endParaRPr lang="en-US" sz="1000" dirty="0"/>
          </a:p>
        </p:txBody>
      </p:sp>
    </p:spTree>
    <p:extLst>
      <p:ext uri="{BB962C8B-B14F-4D97-AF65-F5344CB8AC3E}">
        <p14:creationId xmlns:p14="http://schemas.microsoft.com/office/powerpoint/2010/main" val="23824149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221130" y="-196441"/>
            <a:ext cx="8961352" cy="963612"/>
          </a:xfrm>
        </p:spPr>
        <p:txBody>
          <a:bodyPr>
            <a:normAutofit fontScale="90000"/>
          </a:bodyPr>
          <a:lstStyle/>
          <a:p>
            <a:pPr lvl="0"/>
            <a:r>
              <a:rPr lang="en-AU" dirty="0"/>
              <a:t>Network hardware – what is a bridge?</a:t>
            </a:r>
          </a:p>
        </p:txBody>
      </p:sp>
      <p:sp>
        <p:nvSpPr>
          <p:cNvPr id="29"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188236" y="612773"/>
            <a:ext cx="6967142" cy="646779"/>
          </a:xfrm>
        </p:spPr>
        <p:txBody>
          <a:bodyPr>
            <a:normAutofit/>
          </a:bodyPr>
          <a:lstStyle/>
          <a:p>
            <a:pPr lvl="0" algn="l"/>
            <a:r>
              <a:rPr lang="en-AU" dirty="0" smtClean="0"/>
              <a:t>Network </a:t>
            </a:r>
            <a:r>
              <a:rPr lang="en-AU" dirty="0"/>
              <a:t>hardware – what is a bridge</a:t>
            </a:r>
            <a:r>
              <a:rPr lang="en-AU" dirty="0" smtClean="0"/>
              <a:t>?</a:t>
            </a:r>
            <a:endParaRPr lang="en-AU" dirty="0"/>
          </a:p>
        </p:txBody>
      </p:sp>
      <p:sp>
        <p:nvSpPr>
          <p:cNvPr id="3" name="Rectangle 2"/>
          <p:cNvSpPr/>
          <p:nvPr/>
        </p:nvSpPr>
        <p:spPr>
          <a:xfrm>
            <a:off x="188236" y="1143289"/>
            <a:ext cx="8551986" cy="1200329"/>
          </a:xfrm>
          <a:prstGeom prst="rect">
            <a:avLst/>
          </a:prstGeom>
        </p:spPr>
        <p:txBody>
          <a:bodyPr wrap="square">
            <a:spAutoFit/>
          </a:bodyPr>
          <a:lstStyle/>
          <a:p>
            <a:r>
              <a:rPr lang="en-US" dirty="0"/>
              <a:t>A bridge is </a:t>
            </a:r>
            <a:r>
              <a:rPr lang="en-US" b="1" dirty="0"/>
              <a:t>a type of computer network device that provides interconnection with other bridge networks that use the same protocol</a:t>
            </a:r>
            <a:r>
              <a:rPr lang="en-US" dirty="0"/>
              <a:t>. Bridge devices work at the data link layer of the Open System Interconnect (OSI) model, connecting two different networks together and providing communication between them.</a:t>
            </a:r>
          </a:p>
        </p:txBody>
      </p:sp>
      <p:sp>
        <p:nvSpPr>
          <p:cNvPr id="4" name="Rectangle 3"/>
          <p:cNvSpPr/>
          <p:nvPr/>
        </p:nvSpPr>
        <p:spPr>
          <a:xfrm>
            <a:off x="188236" y="4922366"/>
            <a:ext cx="8755019" cy="1200329"/>
          </a:xfrm>
          <a:prstGeom prst="rect">
            <a:avLst/>
          </a:prstGeom>
        </p:spPr>
        <p:txBody>
          <a:bodyPr wrap="square">
            <a:spAutoFit/>
          </a:bodyPr>
          <a:lstStyle/>
          <a:p>
            <a:r>
              <a:rPr lang="en-US" dirty="0"/>
              <a:t>A </a:t>
            </a:r>
            <a:r>
              <a:rPr lang="en-US" b="1" dirty="0"/>
              <a:t>network bridge</a:t>
            </a:r>
            <a:r>
              <a:rPr lang="en-US" dirty="0"/>
              <a:t> is a device that divides a network into segments. Each segment represent a separate collision domain, so the number of collisions on the network is reduced. Also, because each collision domain has its own separate bandwidth, a bridge also improves the overall network performance.</a:t>
            </a:r>
          </a:p>
        </p:txBody>
      </p:sp>
      <p:sp>
        <p:nvSpPr>
          <p:cNvPr id="6" name="AutoShape 18">
            <a:hlinkClick r:id="rId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9" name="Action Button: Forward or Next 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0" name="Action Button: Information 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1" name="TextBox 1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36</a:t>
            </a:fld>
            <a:endParaRPr lang="en-US" sz="1200" dirty="0"/>
          </a:p>
        </p:txBody>
      </p:sp>
      <p:pic>
        <p:nvPicPr>
          <p:cNvPr id="5" name="Picture 4" descr="Brid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531" y="2614388"/>
            <a:ext cx="5050846" cy="2164648"/>
          </a:xfrm>
          <a:prstGeom prst="rect">
            <a:avLst/>
          </a:prstGeom>
        </p:spPr>
      </p:pic>
      <p:sp>
        <p:nvSpPr>
          <p:cNvPr id="12" name="Rectangle 11"/>
          <p:cNvSpPr/>
          <p:nvPr/>
        </p:nvSpPr>
        <p:spPr>
          <a:xfrm>
            <a:off x="188236" y="2470712"/>
            <a:ext cx="3624295" cy="2308324"/>
          </a:xfrm>
          <a:prstGeom prst="rect">
            <a:avLst/>
          </a:prstGeom>
        </p:spPr>
        <p:txBody>
          <a:bodyPr wrap="square">
            <a:spAutoFit/>
          </a:bodyPr>
          <a:lstStyle/>
          <a:p>
            <a:r>
              <a:rPr lang="en-US" sz="1600" dirty="0">
                <a:solidFill>
                  <a:srgbClr val="FF0000"/>
                </a:solidFill>
              </a:rPr>
              <a:t>One of the physical properties of an Ethernet is that all computers share the same electric wire. Therefore computers compete to have access of the wire for communicating. If two computers attempt to transmit data at the same time a collision event occurs and the computers keep vying for control of the Ethernet until one wins out. </a:t>
            </a:r>
          </a:p>
        </p:txBody>
      </p:sp>
    </p:spTree>
    <p:extLst>
      <p:ext uri="{BB962C8B-B14F-4D97-AF65-F5344CB8AC3E}">
        <p14:creationId xmlns:p14="http://schemas.microsoft.com/office/powerpoint/2010/main" val="17880495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sp>
        <p:nvSpPr>
          <p:cNvPr id="26" name="AutoShape 18">
            <a:hlinkClick r:id="rId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37</a:t>
            </a:fld>
            <a:endParaRPr lang="en-US" sz="1200" dirty="0"/>
          </a:p>
        </p:txBody>
      </p:sp>
      <p:pic>
        <p:nvPicPr>
          <p:cNvPr id="11" name="Picture 10" descr="Screen Shot 2022-10-04 at 12.24.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05" y="1110961"/>
            <a:ext cx="7420572" cy="4541101"/>
          </a:xfrm>
          <a:prstGeom prst="rect">
            <a:avLst/>
          </a:prstGeom>
        </p:spPr>
      </p:pic>
      <p:pic>
        <p:nvPicPr>
          <p:cNvPr id="21" name="Picture 18" descr="http://upload.wikimedia.org/wikipedia/commons/b/ba/NetworkTopology-Line.png">
            <a:extLst>
              <a:ext uri="{FF2B5EF4-FFF2-40B4-BE49-F238E27FC236}">
                <a16:creationId xmlns="" xmlns:a16="http://schemas.microsoft.com/office/drawing/2014/main" id="{73E5D517-0239-2505-4B4C-AD7B55A72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389" y="1919043"/>
            <a:ext cx="1333467" cy="3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4882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16" name="Picture 15" descr="Bus Topology Netw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655" y="4215682"/>
            <a:ext cx="3043377" cy="1780479"/>
          </a:xfrm>
          <a:prstGeom prst="rect">
            <a:avLst/>
          </a:prstGeom>
        </p:spPr>
      </p:pic>
      <p:pic>
        <p:nvPicPr>
          <p:cNvPr id="21" name="Picture 18" descr="http://upload.wikimedia.org/wikipedia/commons/b/ba/NetworkTopology-Line.png">
            <a:extLst>
              <a:ext uri="{FF2B5EF4-FFF2-40B4-BE49-F238E27FC236}">
                <a16:creationId xmlns="" xmlns:a16="http://schemas.microsoft.com/office/drawing/2014/main" id="{73E5D517-0239-2505-4B4C-AD7B55A72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307" y="489273"/>
            <a:ext cx="720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http://upload.wikimedia.org/wikipedia/commons/4/4d/NetworkTopology-Bus.png">
            <a:extLst>
              <a:ext uri="{FF2B5EF4-FFF2-40B4-BE49-F238E27FC236}">
                <a16:creationId xmlns="" xmlns:a16="http://schemas.microsoft.com/office/drawing/2014/main" id="{CF51003F-66CB-7CC6-51EB-577ABEE25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39" y="68586"/>
            <a:ext cx="7191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5"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38</a:t>
            </a:fld>
            <a:endParaRPr lang="en-US" sz="1200" dirty="0"/>
          </a:p>
        </p:txBody>
      </p:sp>
      <p:sp>
        <p:nvSpPr>
          <p:cNvPr id="8" name="Rectangle 7"/>
          <p:cNvSpPr/>
          <p:nvPr/>
        </p:nvSpPr>
        <p:spPr>
          <a:xfrm>
            <a:off x="197442" y="489273"/>
            <a:ext cx="8293228" cy="369332"/>
          </a:xfrm>
          <a:prstGeom prst="rect">
            <a:avLst/>
          </a:prstGeom>
        </p:spPr>
        <p:txBody>
          <a:bodyPr wrap="square">
            <a:spAutoFit/>
          </a:bodyPr>
          <a:lstStyle/>
          <a:p>
            <a:r>
              <a:rPr lang="en-US" b="1" dirty="0"/>
              <a:t>Bus topology</a:t>
            </a:r>
            <a:r>
              <a:rPr lang="en-US" dirty="0"/>
              <a:t>, </a:t>
            </a:r>
            <a:r>
              <a:rPr lang="en-US" dirty="0" smtClean="0"/>
              <a:t>(Older network topology) also </a:t>
            </a:r>
            <a:r>
              <a:rPr lang="en-US" dirty="0"/>
              <a:t>known as line topology, </a:t>
            </a:r>
            <a:endParaRPr lang="en-US" dirty="0"/>
          </a:p>
        </p:txBody>
      </p:sp>
      <p:sp>
        <p:nvSpPr>
          <p:cNvPr id="9" name="Rectangle 8"/>
          <p:cNvSpPr/>
          <p:nvPr/>
        </p:nvSpPr>
        <p:spPr>
          <a:xfrm>
            <a:off x="197442" y="858605"/>
            <a:ext cx="8802096" cy="4801315"/>
          </a:xfrm>
          <a:prstGeom prst="rect">
            <a:avLst/>
          </a:prstGeom>
        </p:spPr>
        <p:txBody>
          <a:bodyPr wrap="square">
            <a:spAutoFit/>
          </a:bodyPr>
          <a:lstStyle/>
          <a:p>
            <a:r>
              <a:rPr lang="en-US" dirty="0"/>
              <a:t>A bus topology exists when all the nodes on the network are connected to a single cable. This single cable is commonly referred to as a backbone. Bus topology was used for early 10Base-2, </a:t>
            </a:r>
            <a:r>
              <a:rPr lang="en-US" dirty="0" err="1"/>
              <a:t>ThinNet</a:t>
            </a:r>
            <a:r>
              <a:rPr lang="en-US" dirty="0"/>
              <a:t>, and 10Base-5, </a:t>
            </a:r>
            <a:r>
              <a:rPr lang="en-US" dirty="0" err="1"/>
              <a:t>ThickNet</a:t>
            </a:r>
            <a:r>
              <a:rPr lang="en-US" dirty="0"/>
              <a:t>, coaxial cable Ethernet networks. In this topology messages sent from a node are broadcast to all nodes on the network. Only the intended recipient node accepts and processes the message. This type of network topology is relatively easy to install and inexpensive. This topology requires that both ends of the backbone cable be terminated. If the backbone is not terminated, then the signal is likely to bounce back from the end of the cable causing data collisions and noise that may disrupt the network. The main drawbacks to this type of network topology are a limitation on the number of computers that can be connected to the network, and the fact that only a single backbone cable is used to connect all of the nodes. Networks using a bus topology are limited to only a few dozen computers. If the network exceeds this size performance, problems will likely result. If there is a failure in the </a:t>
            </a:r>
            <a:endParaRPr lang="en-US" dirty="0" smtClean="0"/>
          </a:p>
          <a:p>
            <a:r>
              <a:rPr lang="en-US" dirty="0" smtClean="0"/>
              <a:t>backbone </a:t>
            </a:r>
            <a:r>
              <a:rPr lang="en-US" dirty="0"/>
              <a:t>cable connecting all of the nodes, then the </a:t>
            </a:r>
            <a:endParaRPr lang="en-US" dirty="0" smtClean="0"/>
          </a:p>
          <a:p>
            <a:r>
              <a:rPr lang="en-US" dirty="0" smtClean="0"/>
              <a:t>entire </a:t>
            </a:r>
            <a:r>
              <a:rPr lang="en-US" dirty="0"/>
              <a:t>network will become unstable and potentially </a:t>
            </a:r>
            <a:endParaRPr lang="en-US" dirty="0" smtClean="0"/>
          </a:p>
          <a:p>
            <a:r>
              <a:rPr lang="en-US" dirty="0" smtClean="0"/>
              <a:t>cease </a:t>
            </a:r>
            <a:r>
              <a:rPr lang="en-US" dirty="0"/>
              <a:t>to function. This topology is not typically used in </a:t>
            </a:r>
            <a:endParaRPr lang="en-US" dirty="0" smtClean="0"/>
          </a:p>
          <a:p>
            <a:r>
              <a:rPr lang="en-US" dirty="0" smtClean="0"/>
              <a:t>modern </a:t>
            </a:r>
            <a:r>
              <a:rPr lang="en-US" dirty="0"/>
              <a:t>networks.</a:t>
            </a:r>
            <a:endParaRPr lang="en-US" dirty="0"/>
          </a:p>
        </p:txBody>
      </p:sp>
      <p:pic>
        <p:nvPicPr>
          <p:cNvPr id="32" name="Picture 31" descr="Screen Shot 2022-10-02 at 5.03.5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5513" y="5541577"/>
            <a:ext cx="1148902" cy="905865"/>
          </a:xfrm>
          <a:prstGeom prst="rect">
            <a:avLst/>
          </a:prstGeom>
        </p:spPr>
      </p:pic>
      <p:pic>
        <p:nvPicPr>
          <p:cNvPr id="33" name="Picture 32" descr="Screen Shot 2022-10-02 at 5.07.0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019" y="5359520"/>
            <a:ext cx="637198" cy="564703"/>
          </a:xfrm>
          <a:prstGeom prst="rect">
            <a:avLst/>
          </a:prstGeom>
        </p:spPr>
      </p:pic>
      <p:pic>
        <p:nvPicPr>
          <p:cNvPr id="34" name="Picture 26" descr="http://upload.wikimedia.org/wikipedia/commons/4/4d/NetworkTopology-Bus.png">
            <a:extLst>
              <a:ext uri="{FF2B5EF4-FFF2-40B4-BE49-F238E27FC236}">
                <a16:creationId xmlns="" xmlns:a16="http://schemas.microsoft.com/office/drawing/2014/main" id="{CF51003F-66CB-7CC6-51EB-577ABEE25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63" y="5528532"/>
            <a:ext cx="2031367" cy="118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7458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4" name="Picture 3" descr="Star Topology Netw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14" y="584193"/>
            <a:ext cx="2975468" cy="2226399"/>
          </a:xfrm>
          <a:prstGeom prst="rect">
            <a:avLst/>
          </a:prstGeom>
        </p:spPr>
      </p:pic>
      <p:pic>
        <p:nvPicPr>
          <p:cNvPr id="20" name="Picture 16" descr="http://upload.wikimedia.org/wikipedia/commons/6/66/NetworkTopology-Star.png">
            <a:extLst>
              <a:ext uri="{FF2B5EF4-FFF2-40B4-BE49-F238E27FC236}">
                <a16:creationId xmlns="" xmlns:a16="http://schemas.microsoft.com/office/drawing/2014/main" id="{DE31DDC1-ACB1-084D-BA25-42533499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77" y="0"/>
            <a:ext cx="719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39</a:t>
            </a:fld>
            <a:endParaRPr lang="en-US" sz="1200" dirty="0"/>
          </a:p>
        </p:txBody>
      </p:sp>
      <p:sp>
        <p:nvSpPr>
          <p:cNvPr id="3" name="Rectangle 2"/>
          <p:cNvSpPr/>
          <p:nvPr/>
        </p:nvSpPr>
        <p:spPr>
          <a:xfrm>
            <a:off x="3243037" y="774063"/>
            <a:ext cx="5756501" cy="923330"/>
          </a:xfrm>
          <a:prstGeom prst="rect">
            <a:avLst/>
          </a:prstGeom>
        </p:spPr>
        <p:txBody>
          <a:bodyPr wrap="square">
            <a:spAutoFit/>
          </a:bodyPr>
          <a:lstStyle/>
          <a:p>
            <a:r>
              <a:rPr lang="en-US" b="1" dirty="0"/>
              <a:t>Star topology</a:t>
            </a:r>
            <a:r>
              <a:rPr lang="en-US" dirty="0"/>
              <a:t> is a network topology in which each network component is physically connected to a central node such as a router</a:t>
            </a:r>
            <a:endParaRPr lang="en-US" dirty="0"/>
          </a:p>
        </p:txBody>
      </p:sp>
      <p:pic>
        <p:nvPicPr>
          <p:cNvPr id="6" name="Picture 5" descr="RJ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063" y="1707708"/>
            <a:ext cx="1601175" cy="1102884"/>
          </a:xfrm>
          <a:prstGeom prst="rect">
            <a:avLst/>
          </a:prstGeom>
        </p:spPr>
      </p:pic>
      <p:sp>
        <p:nvSpPr>
          <p:cNvPr id="8" name="Rectangle 7"/>
          <p:cNvSpPr/>
          <p:nvPr/>
        </p:nvSpPr>
        <p:spPr>
          <a:xfrm>
            <a:off x="44452" y="3068325"/>
            <a:ext cx="8866028" cy="3416320"/>
          </a:xfrm>
          <a:prstGeom prst="rect">
            <a:avLst/>
          </a:prstGeom>
        </p:spPr>
        <p:txBody>
          <a:bodyPr wrap="square">
            <a:spAutoFit/>
          </a:bodyPr>
          <a:lstStyle/>
          <a:p>
            <a:r>
              <a:rPr lang="en-US" dirty="0"/>
              <a:t>The star and extended star are the most popular topologies for Ethernet networks. This type of network is easy to setup, relatively inexpensive, and provides more redundancy than other topologies, i.e. bus topology. The star topology is configured by connecting all the nodes on the network to a central device. The central connection allows the network to continue functioning even if a single node or cable fails. The major drawback to this topology is that if the central device fails, then the network will become unstable or cease to function. The star topology is most suitable for small, centralized networks. The extended star topology adds sub-central devices that are connected to the central device. This type of topology is advantageous for large networks and provides functionality for the organization and </a:t>
            </a:r>
            <a:r>
              <a:rPr lang="en-US" dirty="0" err="1"/>
              <a:t>subnetting</a:t>
            </a:r>
            <a:r>
              <a:rPr lang="en-US" dirty="0"/>
              <a:t> of the IP address allocation within the network. The extended star topology is most suitable for large networks that may span an entire building.</a:t>
            </a:r>
          </a:p>
          <a:p>
            <a:r>
              <a:rPr lang="sk-SK" dirty="0"/>
              <a:t> </a:t>
            </a:r>
            <a:endParaRPr lang="en-US" dirty="0"/>
          </a:p>
        </p:txBody>
      </p:sp>
      <p:pic>
        <p:nvPicPr>
          <p:cNvPr id="32" name="Picture 16" descr="http://upload.wikimedia.org/wikipedia/commons/6/66/NetworkTopology-Star.png">
            <a:extLst>
              <a:ext uri="{FF2B5EF4-FFF2-40B4-BE49-F238E27FC236}">
                <a16:creationId xmlns="" xmlns:a16="http://schemas.microsoft.com/office/drawing/2014/main" id="{DE31DDC1-ACB1-084D-BA25-42533499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691" y="1403498"/>
            <a:ext cx="1878973" cy="183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95223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2"/>
          <p:cNvSpPr txBox="1">
            <a:spLocks noChangeArrowheads="1"/>
          </p:cNvSpPr>
          <p:nvPr/>
        </p:nvSpPr>
        <p:spPr bwMode="auto">
          <a:xfrm>
            <a:off x="0" y="-18596"/>
            <a:ext cx="65892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What is a Network?</a:t>
            </a:r>
            <a:endParaRPr lang="en-AU" sz="3200" dirty="0">
              <a:latin typeface="Arial" panose="020B0604020202020204" pitchFamily="34" charset="0"/>
            </a:endParaRPr>
          </a:p>
        </p:txBody>
      </p:sp>
      <p:sp>
        <p:nvSpPr>
          <p:cNvPr id="40978"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3"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6"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3" name="Action Button: Forward or Next 12">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16" name="Action Button: Information 1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 name="TextBox 4"/>
          <p:cNvSpPr txBox="1"/>
          <p:nvPr/>
        </p:nvSpPr>
        <p:spPr>
          <a:xfrm>
            <a:off x="47236" y="730692"/>
            <a:ext cx="8863244" cy="4524316"/>
          </a:xfrm>
          <a:prstGeom prst="rect">
            <a:avLst/>
          </a:prstGeom>
          <a:noFill/>
        </p:spPr>
        <p:txBody>
          <a:bodyPr wrap="square" rtlCol="0">
            <a:spAutoFit/>
          </a:bodyPr>
          <a:lstStyle/>
          <a:p>
            <a:r>
              <a:rPr lang="en-US" dirty="0"/>
              <a:t>A network </a:t>
            </a:r>
            <a:r>
              <a:rPr lang="en-US" b="1" dirty="0" smtClean="0"/>
              <a:t>consists </a:t>
            </a:r>
            <a:r>
              <a:rPr lang="en-US" b="1" dirty="0"/>
              <a:t>of two or more computers that are linked in order to share resources (such as printers and CDs), exchange files, or allow electronic communications</a:t>
            </a:r>
            <a:r>
              <a:rPr lang="en-US" dirty="0"/>
              <a:t>. The computers on a network may be linked through cables, telephone lines, radio waves, satellites, or infrared light beams.</a:t>
            </a:r>
          </a:p>
          <a:p>
            <a:r>
              <a:rPr lang="en-US" dirty="0"/>
              <a:t>A computer network is </a:t>
            </a:r>
            <a:r>
              <a:rPr lang="en-US" b="1" dirty="0"/>
              <a:t>a set of computers sharing resources located on </a:t>
            </a:r>
            <a:endParaRPr lang="en-US" b="1" dirty="0" smtClean="0"/>
          </a:p>
          <a:p>
            <a:r>
              <a:rPr lang="en-US" b="1" dirty="0" smtClean="0"/>
              <a:t>or </a:t>
            </a:r>
            <a:r>
              <a:rPr lang="en-US" b="1" dirty="0"/>
              <a:t>provided by network nodes</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a:p>
            <a:r>
              <a:rPr lang="en-US" dirty="0" smtClean="0"/>
              <a:t> </a:t>
            </a:r>
            <a:r>
              <a:rPr lang="en-US" dirty="0"/>
              <a:t>The computers use common communication protocols over digital interconnections to communicate with each </a:t>
            </a:r>
            <a:r>
              <a:rPr lang="en-US" dirty="0" smtClean="0"/>
              <a:t>other, protected by passwords and connection protocols using </a:t>
            </a:r>
            <a:r>
              <a:rPr lang="en-US" dirty="0" err="1" smtClean="0"/>
              <a:t>wi-fi</a:t>
            </a:r>
            <a:r>
              <a:rPr lang="en-US" dirty="0" smtClean="0"/>
              <a:t>.</a:t>
            </a:r>
            <a:endParaRPr lang="en-US" dirty="0"/>
          </a:p>
        </p:txBody>
      </p:sp>
      <p:sp>
        <p:nvSpPr>
          <p:cNvPr id="21" name="TextBox 20"/>
          <p:cNvSpPr txBox="1"/>
          <p:nvPr/>
        </p:nvSpPr>
        <p:spPr>
          <a:xfrm>
            <a:off x="2362921" y="5634182"/>
            <a:ext cx="5195167" cy="400110"/>
          </a:xfrm>
          <a:prstGeom prst="rect">
            <a:avLst/>
          </a:prstGeom>
          <a:noFill/>
        </p:spPr>
        <p:txBody>
          <a:bodyPr wrap="square" rtlCol="0">
            <a:spAutoFit/>
          </a:bodyPr>
          <a:lstStyle/>
          <a:p>
            <a:r>
              <a:rPr lang="en-US" sz="1000" dirty="0">
                <a:hlinkClick r:id="rId4"/>
              </a:rPr>
              <a:t>https://theapplemuseum.org/html/main/x-mac-128k.html</a:t>
            </a:r>
            <a:endParaRPr lang="en-US" sz="1000" dirty="0"/>
          </a:p>
          <a:p>
            <a:r>
              <a:rPr lang="en-US" sz="1000" dirty="0"/>
              <a:t>https://</a:t>
            </a:r>
            <a:r>
              <a:rPr lang="en-US" sz="1000" dirty="0" err="1"/>
              <a:t>www.google.com</a:t>
            </a:r>
            <a:r>
              <a:rPr lang="en-US" sz="1000" dirty="0"/>
              <a:t>/</a:t>
            </a:r>
            <a:r>
              <a:rPr lang="en-US" sz="1000" dirty="0" err="1"/>
              <a:t>search?client</a:t>
            </a:r>
            <a:r>
              <a:rPr lang="en-US" sz="1000" dirty="0"/>
              <a:t>=</a:t>
            </a:r>
            <a:r>
              <a:rPr lang="en-US" sz="1000" dirty="0" err="1"/>
              <a:t>firefox-b-e&amp;q</a:t>
            </a:r>
            <a:r>
              <a:rPr lang="en-US" sz="1000" dirty="0"/>
              <a:t>=network+nodes%00</a:t>
            </a:r>
          </a:p>
        </p:txBody>
      </p:sp>
      <p:pic>
        <p:nvPicPr>
          <p:cNvPr id="28" name="Picture 27" descr="TComputerDes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132" y="2713495"/>
            <a:ext cx="1600200" cy="1320800"/>
          </a:xfrm>
          <a:prstGeom prst="rect">
            <a:avLst/>
          </a:prstGeom>
        </p:spPr>
      </p:pic>
      <p:pic>
        <p:nvPicPr>
          <p:cNvPr id="30" name="Picture 29" descr="TComputerMi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272" y="1669385"/>
            <a:ext cx="895350" cy="1574800"/>
          </a:xfrm>
          <a:prstGeom prst="rect">
            <a:avLst/>
          </a:prstGeom>
        </p:spPr>
      </p:pic>
      <p:sp>
        <p:nvSpPr>
          <p:cNvPr id="22" name="TextBox 21"/>
          <p:cNvSpPr txBox="1"/>
          <p:nvPr/>
        </p:nvSpPr>
        <p:spPr>
          <a:xfrm>
            <a:off x="199410" y="2713495"/>
            <a:ext cx="3704829" cy="2031325"/>
          </a:xfrm>
          <a:prstGeom prst="rect">
            <a:avLst/>
          </a:prstGeom>
          <a:noFill/>
        </p:spPr>
        <p:txBody>
          <a:bodyPr wrap="square" rtlCol="0">
            <a:spAutoFit/>
          </a:bodyPr>
          <a:lstStyle/>
          <a:p>
            <a:r>
              <a:rPr lang="en-US" dirty="0">
                <a:solidFill>
                  <a:srgbClr val="FF0000"/>
                </a:solidFill>
              </a:rPr>
              <a:t>A network node can be defined as </a:t>
            </a:r>
            <a:r>
              <a:rPr lang="en-US" b="1" dirty="0">
                <a:solidFill>
                  <a:srgbClr val="FF0000"/>
                </a:solidFill>
              </a:rPr>
              <a:t>the connection point among network devices such as routers, printers, or switches that can receive and send data from one endpoint to the other</a:t>
            </a:r>
            <a:r>
              <a:rPr lang="en-US" dirty="0"/>
              <a:t>.</a:t>
            </a:r>
          </a:p>
          <a:p>
            <a:endParaRPr lang="en-US" dirty="0"/>
          </a:p>
        </p:txBody>
      </p:sp>
      <p:cxnSp>
        <p:nvCxnSpPr>
          <p:cNvPr id="25" name="Curved Connector 24"/>
          <p:cNvCxnSpPr/>
          <p:nvPr/>
        </p:nvCxnSpPr>
        <p:spPr>
          <a:xfrm>
            <a:off x="4901291" y="2734487"/>
            <a:ext cx="776650" cy="319927"/>
          </a:xfrm>
          <a:prstGeom prst="curvedConnector3">
            <a:avLst>
              <a:gd name="adj1" fmla="val 128378"/>
            </a:avLst>
          </a:prstGeom>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flipV="1">
            <a:off x="5711465" y="2886899"/>
            <a:ext cx="2002555" cy="36862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a:t>
            </a:fld>
            <a:endParaRPr lang="en-US" sz="1200" dirty="0"/>
          </a:p>
        </p:txBody>
      </p:sp>
    </p:spTree>
    <p:extLst>
      <p:ext uri="{BB962C8B-B14F-4D97-AF65-F5344CB8AC3E}">
        <p14:creationId xmlns:p14="http://schemas.microsoft.com/office/powerpoint/2010/main" val="97847777"/>
      </p:ext>
    </p:extLst>
  </p:cSld>
  <p:clrMapOvr>
    <a:masterClrMapping/>
  </p:clrMapOvr>
  <p:transition xmlns:p14="http://schemas.microsoft.com/office/powerpoint/2010/main" spd="slow" advClick="0">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1000"/>
                                        <p:tgtEl>
                                          <p:spTgt spid="39"/>
                                        </p:tgtEl>
                                      </p:cBhvr>
                                    </p:animEffec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sp>
        <p:nvSpPr>
          <p:cNvPr id="26" name="AutoShape 18">
            <a:hlinkClick r:id="rId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40</a:t>
            </a:fld>
            <a:endParaRPr lang="en-US" sz="1200" dirty="0"/>
          </a:p>
        </p:txBody>
      </p:sp>
      <p:pic>
        <p:nvPicPr>
          <p:cNvPr id="6" name="Picture 5" descr="RJ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363" y="3056910"/>
            <a:ext cx="1601175" cy="1102884"/>
          </a:xfrm>
          <a:prstGeom prst="rect">
            <a:avLst/>
          </a:prstGeom>
        </p:spPr>
      </p:pic>
      <p:sp>
        <p:nvSpPr>
          <p:cNvPr id="8" name="Rectangle 7"/>
          <p:cNvSpPr/>
          <p:nvPr/>
        </p:nvSpPr>
        <p:spPr>
          <a:xfrm>
            <a:off x="230896" y="1431566"/>
            <a:ext cx="8768642" cy="1754327"/>
          </a:xfrm>
          <a:prstGeom prst="rect">
            <a:avLst/>
          </a:prstGeom>
        </p:spPr>
        <p:txBody>
          <a:bodyPr wrap="square">
            <a:spAutoFit/>
          </a:bodyPr>
          <a:lstStyle/>
          <a:p>
            <a:r>
              <a:rPr lang="en-US" dirty="0"/>
              <a:t>The tree/hierarchical topology is configured by integrating multiple star topologies on a bus topology and using a central "root" node. The major drawback to this topology is that if the "root" node fails, then the network will become unstable or cease to function. This type of topology holds the advantage over a bus or star topology because it can better support future expansion of the network. However, this type of network is not commonly used because of the vulnerability of the topology.</a:t>
            </a:r>
            <a:endParaRPr lang="en-US" dirty="0"/>
          </a:p>
        </p:txBody>
      </p:sp>
      <p:sp>
        <p:nvSpPr>
          <p:cNvPr id="9" name="Rectangle 8"/>
          <p:cNvSpPr/>
          <p:nvPr/>
        </p:nvSpPr>
        <p:spPr>
          <a:xfrm>
            <a:off x="230896" y="664685"/>
            <a:ext cx="4622930" cy="523220"/>
          </a:xfrm>
          <a:prstGeom prst="rect">
            <a:avLst/>
          </a:prstGeom>
        </p:spPr>
        <p:txBody>
          <a:bodyPr wrap="none">
            <a:spAutoFit/>
          </a:bodyPr>
          <a:lstStyle/>
          <a:p>
            <a:r>
              <a:rPr lang="en-US" sz="2800" dirty="0">
                <a:solidFill>
                  <a:srgbClr val="632523"/>
                </a:solidFill>
              </a:rPr>
              <a:t>The tree/hierarchical topology </a:t>
            </a:r>
          </a:p>
        </p:txBody>
      </p:sp>
      <p:pic>
        <p:nvPicPr>
          <p:cNvPr id="11" name="Picture 10" descr="Tree-Topolog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06" y="3368829"/>
            <a:ext cx="2819400" cy="2667000"/>
          </a:xfrm>
          <a:prstGeom prst="rect">
            <a:avLst/>
          </a:prstGeom>
        </p:spPr>
      </p:pic>
    </p:spTree>
    <p:extLst>
      <p:ext uri="{BB962C8B-B14F-4D97-AF65-F5344CB8AC3E}">
        <p14:creationId xmlns:p14="http://schemas.microsoft.com/office/powerpoint/2010/main" val="348857426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19" name="Picture 14" descr="http://upload.wikimedia.org/wikipedia/commons/d/db/NetworkTopology-Ring.png">
            <a:extLst>
              <a:ext uri="{FF2B5EF4-FFF2-40B4-BE49-F238E27FC236}">
                <a16:creationId xmlns="" xmlns:a16="http://schemas.microsoft.com/office/drawing/2014/main" id="{C58D8961-261F-07C7-B5BC-C7B516136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77" y="158724"/>
            <a:ext cx="720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ttp://upload.wikimedia.org/wikipedia/commons/3/3c/NetworkTopology-FullyConnected.png">
            <a:extLst>
              <a:ext uri="{FF2B5EF4-FFF2-40B4-BE49-F238E27FC236}">
                <a16:creationId xmlns="" xmlns:a16="http://schemas.microsoft.com/office/drawing/2014/main" id="{F4999113-4002-558E-004B-15D6D93C9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7" y="210848"/>
            <a:ext cx="7207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41</a:t>
            </a:fld>
            <a:endParaRPr lang="en-US" sz="1200" dirty="0"/>
          </a:p>
        </p:txBody>
      </p:sp>
      <p:sp>
        <p:nvSpPr>
          <p:cNvPr id="5" name="Rectangle 4"/>
          <p:cNvSpPr/>
          <p:nvPr/>
        </p:nvSpPr>
        <p:spPr>
          <a:xfrm>
            <a:off x="126599" y="561942"/>
            <a:ext cx="6181056" cy="923330"/>
          </a:xfrm>
          <a:prstGeom prst="rect">
            <a:avLst/>
          </a:prstGeom>
        </p:spPr>
        <p:txBody>
          <a:bodyPr wrap="square">
            <a:spAutoFit/>
          </a:bodyPr>
          <a:lstStyle/>
          <a:p>
            <a:r>
              <a:rPr lang="en-US" b="1" dirty="0"/>
              <a:t>Ring topology</a:t>
            </a:r>
            <a:r>
              <a:rPr lang="en-US" dirty="0"/>
              <a:t> is a type of network topology in which each device is connected to two other devices on either side via an RJ-45 cable or coaxial cable.</a:t>
            </a:r>
            <a:endParaRPr lang="en-US" dirty="0"/>
          </a:p>
        </p:txBody>
      </p:sp>
      <p:pic>
        <p:nvPicPr>
          <p:cNvPr id="6" name="Picture 5" descr="RJ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200" y="3170496"/>
            <a:ext cx="1601175" cy="1102884"/>
          </a:xfrm>
          <a:prstGeom prst="rect">
            <a:avLst/>
          </a:prstGeom>
        </p:spPr>
      </p:pic>
      <p:sp>
        <p:nvSpPr>
          <p:cNvPr id="8" name="Rectangle 7"/>
          <p:cNvSpPr/>
          <p:nvPr/>
        </p:nvSpPr>
        <p:spPr>
          <a:xfrm>
            <a:off x="126600" y="1581945"/>
            <a:ext cx="6086598" cy="2862323"/>
          </a:xfrm>
          <a:prstGeom prst="rect">
            <a:avLst/>
          </a:prstGeom>
        </p:spPr>
        <p:txBody>
          <a:bodyPr wrap="square">
            <a:spAutoFit/>
          </a:bodyPr>
          <a:lstStyle/>
          <a:p>
            <a:r>
              <a:rPr lang="en-US" dirty="0"/>
              <a:t>A ring topology exists when all of the nodes on the network are connected in a circle. Each node in the network acts as a repeater keeping the signal strong as it travels through the network. A node will generate a signal that is addressed to a specific computer on the network, and then the signal will be sent through the network in either a clockwise or counterclockwise direction. It is important to note that all signals on a network using this type of topology must travel in the same direction. This reduces the amount of data collision and noise on the network. </a:t>
            </a:r>
            <a:endParaRPr lang="en-US" dirty="0"/>
          </a:p>
        </p:txBody>
      </p:sp>
      <p:sp>
        <p:nvSpPr>
          <p:cNvPr id="9" name="TextBox 8"/>
          <p:cNvSpPr txBox="1"/>
          <p:nvPr/>
        </p:nvSpPr>
        <p:spPr>
          <a:xfrm>
            <a:off x="126599" y="4412780"/>
            <a:ext cx="8343736" cy="2308324"/>
          </a:xfrm>
          <a:prstGeom prst="rect">
            <a:avLst/>
          </a:prstGeom>
          <a:noFill/>
        </p:spPr>
        <p:txBody>
          <a:bodyPr wrap="square" rtlCol="0">
            <a:spAutoFit/>
          </a:bodyPr>
          <a:lstStyle/>
          <a:p>
            <a:r>
              <a:rPr lang="en-US" dirty="0"/>
              <a:t>The signal will continue through each node until it reaches the intended destination node. Typically, this type of network will use a Token Ring protocol, which allows only one computer to transmit a signal at any given time. The main drawback of this type of topology is that if there is a failure of any of the nodes or cables connecting the nodes, then the network will become unstable and potentially cease to function. The solution to this drawback is a double ring topology. The double ring adds a secondary cable for redundancy in the case of a failure. </a:t>
            </a:r>
          </a:p>
          <a:p>
            <a:endParaRPr lang="en-US" dirty="0"/>
          </a:p>
        </p:txBody>
      </p:sp>
      <p:pic>
        <p:nvPicPr>
          <p:cNvPr id="13" name="Picture 12" descr="Ring Netwo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7533" y="874423"/>
            <a:ext cx="2598902" cy="2442968"/>
          </a:xfrm>
          <a:prstGeom prst="rect">
            <a:avLst/>
          </a:prstGeom>
        </p:spPr>
      </p:pic>
    </p:spTree>
    <p:extLst>
      <p:ext uri="{BB962C8B-B14F-4D97-AF65-F5344CB8AC3E}">
        <p14:creationId xmlns:p14="http://schemas.microsoft.com/office/powerpoint/2010/main" val="144053989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4" name="Picture 3" descr="Star Topology Netw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14" y="797996"/>
            <a:ext cx="3632200" cy="2717800"/>
          </a:xfrm>
          <a:prstGeom prst="rect">
            <a:avLst/>
          </a:prstGeom>
        </p:spPr>
      </p:pic>
      <p:pic>
        <p:nvPicPr>
          <p:cNvPr id="13" name="Picture 12" descr="Ring Ne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636" y="539461"/>
            <a:ext cx="2598902" cy="2442968"/>
          </a:xfrm>
          <a:prstGeom prst="rect">
            <a:avLst/>
          </a:prstGeom>
        </p:spPr>
      </p:pic>
      <p:pic>
        <p:nvPicPr>
          <p:cNvPr id="16" name="Picture 15" descr="Bus Topology Netwo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723" y="2982429"/>
            <a:ext cx="3043377" cy="1780479"/>
          </a:xfrm>
          <a:prstGeom prst="rect">
            <a:avLst/>
          </a:prstGeom>
        </p:spPr>
      </p:pic>
      <p:pic>
        <p:nvPicPr>
          <p:cNvPr id="19" name="Picture 14" descr="http://upload.wikimedia.org/wikipedia/commons/d/db/NetworkTopology-Ring.png">
            <a:extLst>
              <a:ext uri="{FF2B5EF4-FFF2-40B4-BE49-F238E27FC236}">
                <a16:creationId xmlns="" xmlns:a16="http://schemas.microsoft.com/office/drawing/2014/main" id="{C58D8961-261F-07C7-B5BC-C7B516136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862" y="204498"/>
            <a:ext cx="720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http://upload.wikimedia.org/wikipedia/commons/6/66/NetworkTopology-Star.png">
            <a:extLst>
              <a:ext uri="{FF2B5EF4-FFF2-40B4-BE49-F238E27FC236}">
                <a16:creationId xmlns="" xmlns:a16="http://schemas.microsoft.com/office/drawing/2014/main" id="{DE31DDC1-ACB1-084D-BA25-42533499A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14" y="3252222"/>
            <a:ext cx="719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http://upload.wikimedia.org/wikipedia/commons/b/ba/NetworkTopology-Line.png">
            <a:extLst>
              <a:ext uri="{FF2B5EF4-FFF2-40B4-BE49-F238E27FC236}">
                <a16:creationId xmlns="" xmlns:a16="http://schemas.microsoft.com/office/drawing/2014/main" id="{73E5D517-0239-2505-4B4C-AD7B55A72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632" y="784259"/>
            <a:ext cx="720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descr="http://upload.wikimedia.org/wikipedia/commons/8/8d/NetworkTopology-Mesh.png">
            <a:extLst>
              <a:ext uri="{FF2B5EF4-FFF2-40B4-BE49-F238E27FC236}">
                <a16:creationId xmlns="" xmlns:a16="http://schemas.microsoft.com/office/drawing/2014/main" id="{E5E8B851-8AF4-7112-420A-1DAA8BFCE7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2035" y="5884069"/>
            <a:ext cx="7191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ttp://upload.wikimedia.org/wikipedia/commons/3/3c/NetworkTopology-FullyConnected.png">
            <a:extLst>
              <a:ext uri="{FF2B5EF4-FFF2-40B4-BE49-F238E27FC236}">
                <a16:creationId xmlns="" xmlns:a16="http://schemas.microsoft.com/office/drawing/2014/main" id="{F4999113-4002-558E-004B-15D6D93C9D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3767" y="5821070"/>
            <a:ext cx="7207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http://upload.wikimedia.org/wikipedia/commons/a/a5/NetworkTopology-Tree.png">
            <a:extLst>
              <a:ext uri="{FF2B5EF4-FFF2-40B4-BE49-F238E27FC236}">
                <a16:creationId xmlns="" xmlns:a16="http://schemas.microsoft.com/office/drawing/2014/main" id="{198F7FD6-15CA-EFA8-6AA9-F420E31856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261" y="5884069"/>
            <a:ext cx="7191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http://upload.wikimedia.org/wikipedia/commons/4/4d/NetworkTopology-Bus.png">
            <a:extLst>
              <a:ext uri="{FF2B5EF4-FFF2-40B4-BE49-F238E27FC236}">
                <a16:creationId xmlns="" xmlns:a16="http://schemas.microsoft.com/office/drawing/2014/main" id="{CF51003F-66CB-7CC6-51EB-577ABEE257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348" y="664079"/>
            <a:ext cx="7191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12"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42</a:t>
            </a:fld>
            <a:endParaRPr lang="en-US" sz="1200" dirty="0"/>
          </a:p>
        </p:txBody>
      </p:sp>
      <p:sp>
        <p:nvSpPr>
          <p:cNvPr id="3" name="Rectangle 2"/>
          <p:cNvSpPr/>
          <p:nvPr/>
        </p:nvSpPr>
        <p:spPr>
          <a:xfrm>
            <a:off x="200160" y="3859687"/>
            <a:ext cx="3133899" cy="1477328"/>
          </a:xfrm>
          <a:prstGeom prst="rect">
            <a:avLst/>
          </a:prstGeom>
        </p:spPr>
        <p:txBody>
          <a:bodyPr wrap="square">
            <a:spAutoFit/>
          </a:bodyPr>
          <a:lstStyle/>
          <a:p>
            <a:r>
              <a:rPr lang="en-US" b="1" dirty="0"/>
              <a:t>Star topology</a:t>
            </a:r>
            <a:r>
              <a:rPr lang="en-US" dirty="0"/>
              <a:t> is a network topology in which each network component is physically connected to a central node such as a router</a:t>
            </a:r>
            <a:endParaRPr lang="en-US" dirty="0"/>
          </a:p>
        </p:txBody>
      </p:sp>
      <p:sp>
        <p:nvSpPr>
          <p:cNvPr id="5" name="Rectangle 4"/>
          <p:cNvSpPr/>
          <p:nvPr/>
        </p:nvSpPr>
        <p:spPr>
          <a:xfrm>
            <a:off x="6738616" y="2982429"/>
            <a:ext cx="2405384" cy="2031325"/>
          </a:xfrm>
          <a:prstGeom prst="rect">
            <a:avLst/>
          </a:prstGeom>
        </p:spPr>
        <p:txBody>
          <a:bodyPr wrap="square">
            <a:spAutoFit/>
          </a:bodyPr>
          <a:lstStyle/>
          <a:p>
            <a:r>
              <a:rPr lang="en-US" b="1" dirty="0"/>
              <a:t>Ring topology</a:t>
            </a:r>
            <a:r>
              <a:rPr lang="en-US" dirty="0"/>
              <a:t> is a type of network topology in which each device is connected to two other devices on either side via an RJ-45 cable or coaxial cable.</a:t>
            </a:r>
            <a:endParaRPr lang="en-US" dirty="0"/>
          </a:p>
        </p:txBody>
      </p:sp>
      <p:pic>
        <p:nvPicPr>
          <p:cNvPr id="6" name="Picture 5" descr="RJ4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53989" y="4929784"/>
            <a:ext cx="1601175" cy="1102884"/>
          </a:xfrm>
          <a:prstGeom prst="rect">
            <a:avLst/>
          </a:prstGeom>
        </p:spPr>
      </p:pic>
      <p:sp>
        <p:nvSpPr>
          <p:cNvPr id="7" name="Rectangle 6"/>
          <p:cNvSpPr/>
          <p:nvPr/>
        </p:nvSpPr>
        <p:spPr>
          <a:xfrm>
            <a:off x="3899637" y="952534"/>
            <a:ext cx="2500999" cy="2031325"/>
          </a:xfrm>
          <a:prstGeom prst="rect">
            <a:avLst/>
          </a:prstGeom>
        </p:spPr>
        <p:txBody>
          <a:bodyPr wrap="square">
            <a:spAutoFit/>
          </a:bodyPr>
          <a:lstStyle/>
          <a:p>
            <a:r>
              <a:rPr lang="en-US" b="1" dirty="0"/>
              <a:t>Bus topology</a:t>
            </a:r>
            <a:r>
              <a:rPr lang="en-US" dirty="0"/>
              <a:t>, also known as line topology, is a type of network topology in which all devices in the network are connected by one central RJ-45 network</a:t>
            </a:r>
            <a:endParaRPr lang="en-US" dirty="0"/>
          </a:p>
        </p:txBody>
      </p:sp>
    </p:spTree>
    <p:extLst>
      <p:ext uri="{BB962C8B-B14F-4D97-AF65-F5344CB8AC3E}">
        <p14:creationId xmlns:p14="http://schemas.microsoft.com/office/powerpoint/2010/main" val="2126721860"/>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22" name="Picture 20" descr="http://upload.wikimedia.org/wikipedia/commons/8/8d/NetworkTopology-Mesh.png">
            <a:extLst>
              <a:ext uri="{FF2B5EF4-FFF2-40B4-BE49-F238E27FC236}">
                <a16:creationId xmlns="" xmlns:a16="http://schemas.microsoft.com/office/drawing/2014/main" id="{E5E8B851-8AF4-7112-420A-1DAA8BFCE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351095"/>
            <a:ext cx="7191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43</a:t>
            </a:fld>
            <a:endParaRPr lang="en-US" sz="1200" dirty="0"/>
          </a:p>
        </p:txBody>
      </p:sp>
      <p:pic>
        <p:nvPicPr>
          <p:cNvPr id="6" name="Picture 5" descr="RJ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537" y="4289511"/>
            <a:ext cx="1601175" cy="1102884"/>
          </a:xfrm>
          <a:prstGeom prst="rect">
            <a:avLst/>
          </a:prstGeom>
        </p:spPr>
      </p:pic>
      <p:sp>
        <p:nvSpPr>
          <p:cNvPr id="8" name="Rectangle 7"/>
          <p:cNvSpPr/>
          <p:nvPr/>
        </p:nvSpPr>
        <p:spPr>
          <a:xfrm>
            <a:off x="118008" y="1219580"/>
            <a:ext cx="8737156" cy="2862323"/>
          </a:xfrm>
          <a:prstGeom prst="rect">
            <a:avLst/>
          </a:prstGeom>
        </p:spPr>
        <p:txBody>
          <a:bodyPr wrap="square">
            <a:spAutoFit/>
          </a:bodyPr>
          <a:lstStyle/>
          <a:p>
            <a:r>
              <a:rPr lang="en-US" dirty="0"/>
              <a:t>This topology is divided into two different types: full-mesh and partial mesh. A full mesh topology provides a connection from each node to every other node on the network. This provides a fully redundant network and is the most reliable of all networks. If any link or node in the network fails, then there will be another path that will allow network traffic to continue. The major drawback to this type of network is the expense and complexity required to configure this topology. This type of topology is only used in small networks with only a few nodes. A partial mesh topology provides alternate routes from each node to some of the other nodes on the network. This type of topology provides some redundancy and is commonly used in backbone environments, networks where services are vital, and in wide area networks, WANs. The most notable partial mesh network is the Internet. </a:t>
            </a:r>
            <a:endParaRPr lang="en-US" dirty="0"/>
          </a:p>
        </p:txBody>
      </p:sp>
      <p:sp>
        <p:nvSpPr>
          <p:cNvPr id="9" name="Rectangle 8"/>
          <p:cNvSpPr/>
          <p:nvPr/>
        </p:nvSpPr>
        <p:spPr>
          <a:xfrm>
            <a:off x="232178" y="730025"/>
            <a:ext cx="1633781" cy="369332"/>
          </a:xfrm>
          <a:prstGeom prst="rect">
            <a:avLst/>
          </a:prstGeom>
        </p:spPr>
        <p:txBody>
          <a:bodyPr wrap="none">
            <a:spAutoFit/>
          </a:bodyPr>
          <a:lstStyle/>
          <a:p>
            <a:r>
              <a:rPr lang="en-US" b="1" dirty="0" smtClean="0"/>
              <a:t>Mesh topology</a:t>
            </a:r>
            <a:r>
              <a:rPr lang="en-US" dirty="0" smtClean="0"/>
              <a:t> </a:t>
            </a:r>
            <a:endParaRPr lang="en-US" dirty="0"/>
          </a:p>
        </p:txBody>
      </p:sp>
      <p:sp>
        <p:nvSpPr>
          <p:cNvPr id="10" name="Rectangle 9"/>
          <p:cNvSpPr/>
          <p:nvPr/>
        </p:nvSpPr>
        <p:spPr>
          <a:xfrm>
            <a:off x="118008" y="6238424"/>
            <a:ext cx="6652716" cy="246221"/>
          </a:xfrm>
          <a:prstGeom prst="rect">
            <a:avLst/>
          </a:prstGeom>
        </p:spPr>
        <p:txBody>
          <a:bodyPr wrap="square">
            <a:spAutoFit/>
          </a:bodyPr>
          <a:lstStyle/>
          <a:p>
            <a:r>
              <a:rPr lang="en-US" sz="1000" dirty="0"/>
              <a:t>https://</a:t>
            </a:r>
            <a:r>
              <a:rPr lang="en-US" sz="1000" dirty="0" err="1"/>
              <a:t>www.cablestogo.com</a:t>
            </a:r>
            <a:r>
              <a:rPr lang="en-US" sz="1000" dirty="0"/>
              <a:t>/learning/library/data-center/network-topologies</a:t>
            </a:r>
          </a:p>
        </p:txBody>
      </p:sp>
      <p:pic>
        <p:nvPicPr>
          <p:cNvPr id="11" name="Picture 10" descr="Mesh-Topolog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301" y="4289511"/>
            <a:ext cx="2806700" cy="2108200"/>
          </a:xfrm>
          <a:prstGeom prst="rect">
            <a:avLst/>
          </a:prstGeom>
        </p:spPr>
      </p:pic>
    </p:spTree>
    <p:extLst>
      <p:ext uri="{BB962C8B-B14F-4D97-AF65-F5344CB8AC3E}">
        <p14:creationId xmlns:p14="http://schemas.microsoft.com/office/powerpoint/2010/main" val="91094619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2039"/>
            <a:ext cx="8229600" cy="1143000"/>
          </a:xfrm>
          <a:prstGeom prst="rightArrow">
            <a:avLst/>
          </a:prstGeom>
        </p:spPr>
        <p:txBody>
          <a:bodyPr>
            <a:normAutofit fontScale="90000"/>
          </a:bodyPr>
          <a:lstStyle/>
          <a:p>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a:t>
            </a:r>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 Network Topologies</a:t>
            </a:r>
            <a:r>
              <a:rPr lang="en-US" dirty="0" smtClean="0"/>
              <a:t> </a:t>
            </a:r>
            <a:r>
              <a:rPr lang="en-US" dirty="0"/>
              <a:t/>
            </a:r>
            <a:br>
              <a:rPr lang="en-US" dirty="0"/>
            </a:br>
            <a:endParaRPr lang="en-US" dirty="0"/>
          </a:p>
        </p:txBody>
      </p:sp>
      <p:pic>
        <p:nvPicPr>
          <p:cNvPr id="22" name="Picture 20" descr="http://upload.wikimedia.org/wikipedia/commons/8/8d/NetworkTopology-Mesh.png">
            <a:extLst>
              <a:ext uri="{FF2B5EF4-FFF2-40B4-BE49-F238E27FC236}">
                <a16:creationId xmlns="" xmlns:a16="http://schemas.microsoft.com/office/drawing/2014/main" id="{E5E8B851-8AF4-7112-420A-1DAA8BFCE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351095"/>
            <a:ext cx="7191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7"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Action Button: Forward or Next 28">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0" name="Action Button: Information 29">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31" name="TextBox 30">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44</a:t>
            </a:fld>
            <a:endParaRPr lang="en-US" sz="1200" dirty="0"/>
          </a:p>
        </p:txBody>
      </p:sp>
      <p:sp>
        <p:nvSpPr>
          <p:cNvPr id="9" name="Rectangle 8"/>
          <p:cNvSpPr/>
          <p:nvPr/>
        </p:nvSpPr>
        <p:spPr>
          <a:xfrm>
            <a:off x="232178" y="730025"/>
            <a:ext cx="1736373" cy="369332"/>
          </a:xfrm>
          <a:prstGeom prst="rect">
            <a:avLst/>
          </a:prstGeom>
        </p:spPr>
        <p:txBody>
          <a:bodyPr wrap="none">
            <a:spAutoFit/>
          </a:bodyPr>
          <a:lstStyle/>
          <a:p>
            <a:r>
              <a:rPr lang="en-US" b="1" dirty="0" smtClean="0"/>
              <a:t>Hybrid topology</a:t>
            </a:r>
            <a:r>
              <a:rPr lang="en-US" dirty="0" smtClean="0"/>
              <a:t> </a:t>
            </a:r>
            <a:endParaRPr lang="en-US" dirty="0"/>
          </a:p>
        </p:txBody>
      </p:sp>
      <p:sp>
        <p:nvSpPr>
          <p:cNvPr id="10" name="Rectangle 9"/>
          <p:cNvSpPr/>
          <p:nvPr/>
        </p:nvSpPr>
        <p:spPr>
          <a:xfrm>
            <a:off x="118008" y="6238424"/>
            <a:ext cx="6652716" cy="246221"/>
          </a:xfrm>
          <a:prstGeom prst="rect">
            <a:avLst/>
          </a:prstGeom>
        </p:spPr>
        <p:txBody>
          <a:bodyPr wrap="square">
            <a:spAutoFit/>
          </a:bodyPr>
          <a:lstStyle/>
          <a:p>
            <a:r>
              <a:rPr lang="en-US" sz="1000" dirty="0"/>
              <a:t>https://</a:t>
            </a:r>
            <a:r>
              <a:rPr lang="en-US" sz="1000" dirty="0" err="1"/>
              <a:t>www.cablestogo.com</a:t>
            </a:r>
            <a:r>
              <a:rPr lang="en-US" sz="1000" dirty="0"/>
              <a:t>/learning/library/data-center/network-topologies</a:t>
            </a:r>
          </a:p>
        </p:txBody>
      </p:sp>
      <p:pic>
        <p:nvPicPr>
          <p:cNvPr id="4" name="Picture 3" descr="Hybrid-Topolog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5" y="730025"/>
            <a:ext cx="8255000" cy="5003800"/>
          </a:xfrm>
          <a:prstGeom prst="rect">
            <a:avLst/>
          </a:prstGeom>
        </p:spPr>
      </p:pic>
      <p:sp>
        <p:nvSpPr>
          <p:cNvPr id="5" name="Rectangle 4"/>
          <p:cNvSpPr/>
          <p:nvPr/>
        </p:nvSpPr>
        <p:spPr>
          <a:xfrm>
            <a:off x="5025264" y="4520783"/>
            <a:ext cx="4572000" cy="923330"/>
          </a:xfrm>
          <a:prstGeom prst="rect">
            <a:avLst/>
          </a:prstGeom>
        </p:spPr>
        <p:txBody>
          <a:bodyPr>
            <a:spAutoFit/>
          </a:bodyPr>
          <a:lstStyle/>
          <a:p>
            <a:r>
              <a:rPr lang="en-US" dirty="0"/>
              <a:t>A </a:t>
            </a:r>
            <a:r>
              <a:rPr lang="en-US" b="1" dirty="0"/>
              <a:t>hybrid topology</a:t>
            </a:r>
            <a:r>
              <a:rPr lang="en-US" dirty="0"/>
              <a:t> is a type of network topology that uses two or more differing </a:t>
            </a:r>
            <a:r>
              <a:rPr lang="en-US" dirty="0" smtClean="0"/>
              <a:t>network topologies</a:t>
            </a:r>
            <a:endParaRPr lang="en-US" dirty="0"/>
          </a:p>
        </p:txBody>
      </p:sp>
    </p:spTree>
    <p:extLst>
      <p:ext uri="{BB962C8B-B14F-4D97-AF65-F5344CB8AC3E}">
        <p14:creationId xmlns:p14="http://schemas.microsoft.com/office/powerpoint/2010/main" val="35225110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12" name="TextBox 4"/>
          <p:cNvSpPr txBox="1">
            <a:spLocks noChangeArrowheads="1"/>
          </p:cNvSpPr>
          <p:nvPr/>
        </p:nvSpPr>
        <p:spPr bwMode="auto">
          <a:xfrm>
            <a:off x="298231" y="1633399"/>
            <a:ext cx="8388569" cy="47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en-AU" sz="1200" dirty="0">
                <a:latin typeface="CG Omega" charset="0"/>
              </a:rPr>
              <a:t>Help Page</a:t>
            </a:r>
          </a:p>
          <a:p>
            <a:pPr eaLnBrk="1" hangingPunct="1">
              <a:lnSpc>
                <a:spcPct val="150000"/>
              </a:lnSpc>
            </a:pPr>
            <a:r>
              <a:rPr lang="en-AU" sz="1200" dirty="0">
                <a:latin typeface="CG Omega" charset="0"/>
              </a:rPr>
              <a:t>Wired Network		 	</a:t>
            </a:r>
            <a:r>
              <a:rPr lang="en-US" sz="1200" dirty="0">
                <a:hlinkClick r:id="rId2"/>
              </a:rPr>
              <a:t>https://www.omnisecu.com/basic-networking/why-we-need-computer-network.php</a:t>
            </a:r>
            <a:endParaRPr lang="en-US" sz="1200" dirty="0"/>
          </a:p>
          <a:p>
            <a:pPr eaLnBrk="1" hangingPunct="1">
              <a:lnSpc>
                <a:spcPct val="150000"/>
              </a:lnSpc>
            </a:pPr>
            <a:r>
              <a:rPr lang="en-AU" sz="1200" dirty="0">
                <a:latin typeface="CG Omega" charset="0"/>
              </a:rPr>
              <a:t>LAN (Local Area Network)        	</a:t>
            </a:r>
            <a:r>
              <a:rPr lang="en-US" sz="1200" dirty="0">
                <a:hlinkClick r:id="rId3"/>
              </a:rPr>
              <a:t>https://www.javatpoint.com/types-of-computer-network</a:t>
            </a:r>
            <a:endParaRPr lang="en-US" sz="1200" dirty="0"/>
          </a:p>
          <a:p>
            <a:pPr eaLnBrk="1" hangingPunct="1">
              <a:lnSpc>
                <a:spcPct val="150000"/>
              </a:lnSpc>
            </a:pPr>
            <a:r>
              <a:rPr lang="en-AU" sz="1200" dirty="0">
                <a:latin typeface="CG Omega" charset="0"/>
              </a:rPr>
              <a:t>Networks             			</a:t>
            </a:r>
            <a:r>
              <a:rPr lang="en-US" sz="1200" dirty="0"/>
              <a:t>https://</a:t>
            </a:r>
            <a:r>
              <a:rPr lang="en-US" sz="1200" dirty="0" err="1"/>
              <a:t>www.google.com</a:t>
            </a:r>
            <a:r>
              <a:rPr lang="en-US" sz="1200" dirty="0"/>
              <a:t>/</a:t>
            </a:r>
            <a:r>
              <a:rPr lang="en-US" sz="1200" dirty="0" err="1"/>
              <a:t>search?client</a:t>
            </a:r>
            <a:r>
              <a:rPr lang="en-US" sz="1200" dirty="0"/>
              <a:t>=</a:t>
            </a:r>
            <a:r>
              <a:rPr lang="en-US" sz="1200" dirty="0" err="1"/>
              <a:t>firefox-b-e&amp;q</a:t>
            </a:r>
            <a:r>
              <a:rPr lang="en-US" sz="1200" dirty="0"/>
              <a:t>=network+nodes%00</a:t>
            </a:r>
          </a:p>
          <a:p>
            <a:pPr eaLnBrk="1" hangingPunct="1">
              <a:lnSpc>
                <a:spcPct val="150000"/>
              </a:lnSpc>
            </a:pPr>
            <a:r>
              <a:rPr lang="en-AU" sz="1200" dirty="0">
                <a:latin typeface="CG Omega" charset="0"/>
              </a:rPr>
              <a:t> 					</a:t>
            </a:r>
            <a:r>
              <a:rPr lang="en-US" sz="1200" dirty="0">
                <a:hlinkClick r:id="rId4"/>
              </a:rPr>
              <a:t>https://theapplemuseum.org/html/main/x-mac-128k.html</a:t>
            </a:r>
            <a:endParaRPr lang="en-US" sz="1200" dirty="0"/>
          </a:p>
          <a:p>
            <a:pPr eaLnBrk="1" hangingPunct="1">
              <a:lnSpc>
                <a:spcPct val="150000"/>
              </a:lnSpc>
            </a:pPr>
            <a:r>
              <a:rPr lang="en-US" sz="1200" dirty="0"/>
              <a:t>Network Types	 		</a:t>
            </a:r>
            <a:r>
              <a:rPr lang="en-US" sz="1200" dirty="0">
                <a:hlinkClick r:id="rId5"/>
              </a:rPr>
              <a:t>https://www.computerhope.com/jargon/n/network.htm</a:t>
            </a:r>
            <a:endParaRPr lang="en-US" sz="1200" dirty="0"/>
          </a:p>
          <a:p>
            <a:pPr eaLnBrk="1" hangingPunct="1">
              <a:lnSpc>
                <a:spcPct val="150000"/>
              </a:lnSpc>
            </a:pPr>
            <a:r>
              <a:rPr lang="en-US" sz="1200" dirty="0"/>
              <a:t>WAN (Wide Area Network)		 </a:t>
            </a:r>
            <a:r>
              <a:rPr lang="en-US" sz="1200" dirty="0">
                <a:hlinkClick r:id="rId5"/>
              </a:rPr>
              <a:t>https://www.computerhope.com/jargon/n/network.htm</a:t>
            </a:r>
            <a:endParaRPr lang="en-US" sz="1200" dirty="0"/>
          </a:p>
          <a:p>
            <a:pPr eaLnBrk="1" hangingPunct="1">
              <a:lnSpc>
                <a:spcPct val="150000"/>
              </a:lnSpc>
            </a:pPr>
            <a:r>
              <a:rPr lang="en-AU" sz="1200" dirty="0">
                <a:latin typeface="CG Omega" charset="0"/>
              </a:rPr>
              <a:t>Why Do We Use Networks  	</a:t>
            </a:r>
            <a:r>
              <a:rPr lang="en-US" sz="1200" dirty="0">
                <a:hlinkClick r:id="rId6"/>
              </a:rPr>
              <a:t>https://data-flair.training/blogs/types-of-computer-networks/</a:t>
            </a:r>
            <a:endParaRPr lang="en-US" sz="1200" dirty="0"/>
          </a:p>
          <a:p>
            <a:pPr eaLnBrk="1" hangingPunct="1">
              <a:lnSpc>
                <a:spcPct val="150000"/>
              </a:lnSpc>
            </a:pPr>
            <a:r>
              <a:rPr lang="en-AU" sz="1200" dirty="0">
                <a:latin typeface="CG Omega" charset="0"/>
              </a:rPr>
              <a:t>Advantages of Network 		</a:t>
            </a:r>
            <a:r>
              <a:rPr lang="en-US" sz="1200" dirty="0">
                <a:hlinkClick r:id="rId6"/>
              </a:rPr>
              <a:t>https://data-flair.training/blogs/types-of-computer-networks/</a:t>
            </a:r>
            <a:endParaRPr lang="en-US" sz="1200" dirty="0"/>
          </a:p>
          <a:p>
            <a:pPr eaLnBrk="1" hangingPunct="1">
              <a:lnSpc>
                <a:spcPct val="150000"/>
              </a:lnSpc>
            </a:pPr>
            <a:r>
              <a:rPr lang="en-US" sz="1200" dirty="0"/>
              <a:t>PAN (Personal Area Network)	 </a:t>
            </a:r>
            <a:r>
              <a:rPr lang="en-US" sz="1200" dirty="0">
                <a:hlinkClick r:id="rId5"/>
              </a:rPr>
              <a:t>https://www.computerhope.com/jargon/n/network.htm</a:t>
            </a:r>
            <a:endParaRPr lang="en-US" sz="1200" dirty="0"/>
          </a:p>
          <a:p>
            <a:pPr eaLnBrk="1" hangingPunct="1">
              <a:lnSpc>
                <a:spcPct val="150000"/>
              </a:lnSpc>
            </a:pPr>
            <a:r>
              <a:rPr lang="en-US" sz="1200" dirty="0"/>
              <a:t>MAN (Metropolitan Area Network)</a:t>
            </a:r>
          </a:p>
          <a:p>
            <a:pPr eaLnBrk="1" hangingPunct="1">
              <a:lnSpc>
                <a:spcPct val="150000"/>
              </a:lnSpc>
            </a:pPr>
            <a:r>
              <a:rPr lang="en-AU" sz="1200" dirty="0">
                <a:latin typeface="CG Omega" charset="0"/>
              </a:rPr>
              <a:t>Disadvantages of Networks </a:t>
            </a:r>
            <a:endParaRPr lang="en-AU" sz="1200" i="1" dirty="0">
              <a:latin typeface="CG Omega" charset="0"/>
            </a:endParaRPr>
          </a:p>
          <a:p>
            <a:pPr eaLnBrk="1" hangingPunct="1">
              <a:lnSpc>
                <a:spcPct val="150000"/>
              </a:lnSpc>
            </a:pPr>
            <a:r>
              <a:rPr lang="en-AU" sz="1200" dirty="0">
                <a:latin typeface="CG Omega" charset="0"/>
              </a:rPr>
              <a:t>Ethernet 				</a:t>
            </a:r>
            <a:r>
              <a:rPr lang="en-US" sz="1200" dirty="0">
                <a:hlinkClick r:id="rId7"/>
              </a:rPr>
              <a:t>https://www.techtarget.com/searchnetworking/definition/Ethernet</a:t>
            </a:r>
            <a:endParaRPr lang="en-US" sz="1200" dirty="0"/>
          </a:p>
          <a:p>
            <a:pPr eaLnBrk="1" hangingPunct="1">
              <a:lnSpc>
                <a:spcPct val="150000"/>
              </a:lnSpc>
            </a:pPr>
            <a:r>
              <a:rPr lang="en-US" sz="1200" dirty="0">
                <a:hlinkClick r:id="rId7"/>
              </a:rPr>
              <a:t>					https://www.techtarget.com/searchnetworking/definition/Ethernet</a:t>
            </a:r>
            <a:endParaRPr lang="en-US" sz="1200" dirty="0"/>
          </a:p>
          <a:p>
            <a:pPr eaLnBrk="1" hangingPunct="1">
              <a:lnSpc>
                <a:spcPct val="150000"/>
              </a:lnSpc>
            </a:pPr>
            <a:r>
              <a:rPr lang="en-AU" sz="1200" dirty="0">
                <a:latin typeface="CG Omega" charset="0"/>
              </a:rPr>
              <a:t>Wired Networks</a:t>
            </a:r>
          </a:p>
          <a:p>
            <a:pPr eaLnBrk="1" hangingPunct="1">
              <a:lnSpc>
                <a:spcPct val="150000"/>
              </a:lnSpc>
            </a:pPr>
            <a:r>
              <a:rPr lang="en-AU" sz="1200" dirty="0">
                <a:latin typeface="CG Omega" charset="0"/>
              </a:rPr>
              <a:t>Images</a:t>
            </a:r>
            <a:endParaRPr lang="en-AU" sz="1200" i="1" dirty="0">
              <a:latin typeface="CG Omega" charset="0"/>
            </a:endParaRPr>
          </a:p>
          <a:p>
            <a:pPr eaLnBrk="1" hangingPunct="1">
              <a:lnSpc>
                <a:spcPct val="150000"/>
              </a:lnSpc>
            </a:pPr>
            <a:r>
              <a:rPr lang="en-AU" sz="1200" b="1" u="sng" dirty="0">
                <a:solidFill>
                  <a:srgbClr val="558ED5"/>
                </a:solidFill>
                <a:latin typeface="CG Omega" charset="0"/>
                <a:hlinkClick r:id="rId8" action="ppaction://hlinksldjump"/>
              </a:rPr>
              <a:t>My Screen Template</a:t>
            </a:r>
            <a:endParaRPr lang="en-AU" sz="1200" i="1" dirty="0">
              <a:solidFill>
                <a:srgbClr val="000000"/>
              </a:solidFill>
              <a:latin typeface="CG Omega" charset="0"/>
            </a:endParaRPr>
          </a:p>
        </p:txBody>
      </p:sp>
      <p:sp>
        <p:nvSpPr>
          <p:cNvPr id="14" name="TextBox 13"/>
          <p:cNvSpPr txBox="1"/>
          <p:nvPr/>
        </p:nvSpPr>
        <p:spPr>
          <a:xfrm>
            <a:off x="3285302" y="1051745"/>
            <a:ext cx="3844637" cy="369332"/>
          </a:xfrm>
          <a:prstGeom prst="rect">
            <a:avLst/>
          </a:prstGeom>
          <a:noFill/>
        </p:spPr>
        <p:txBody>
          <a:bodyPr wrap="square" rtlCol="0">
            <a:spAutoFit/>
          </a:bodyPr>
          <a:lstStyle/>
          <a:p>
            <a:r>
              <a:rPr lang="en-US" dirty="0"/>
              <a:t>Produced by Peter J Faulks</a:t>
            </a:r>
          </a:p>
        </p:txBody>
      </p:sp>
      <p:sp>
        <p:nvSpPr>
          <p:cNvPr id="17" name="TextBox 16"/>
          <p:cNvSpPr txBox="1"/>
          <p:nvPr/>
        </p:nvSpPr>
        <p:spPr>
          <a:xfrm>
            <a:off x="2797793" y="1288218"/>
            <a:ext cx="3844637" cy="369332"/>
          </a:xfrm>
          <a:prstGeom prst="rect">
            <a:avLst/>
          </a:prstGeom>
          <a:noFill/>
        </p:spPr>
        <p:txBody>
          <a:bodyPr wrap="square" rtlCol="0">
            <a:spAutoFit/>
          </a:bodyPr>
          <a:lstStyle/>
          <a:p>
            <a:r>
              <a:rPr lang="en-US" dirty="0"/>
              <a:t>I declare this work is my own  signed  </a:t>
            </a:r>
          </a:p>
        </p:txBody>
      </p:sp>
      <p:sp>
        <p:nvSpPr>
          <p:cNvPr id="23" name="TextBox 5"/>
          <p:cNvSpPr txBox="1">
            <a:spLocks noChangeArrowheads="1"/>
          </p:cNvSpPr>
          <p:nvPr/>
        </p:nvSpPr>
        <p:spPr bwMode="auto">
          <a:xfrm>
            <a:off x="1667883" y="0"/>
            <a:ext cx="6457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Ursula Frayne Catholic College  </a:t>
            </a:r>
            <a:r>
              <a:rPr lang="en-US" sz="1800" dirty="0">
                <a:latin typeface="Calibri" charset="0"/>
              </a:rPr>
              <a:t>Year 7 Digital Technologies </a:t>
            </a:r>
            <a:endParaRPr lang="en-AU" sz="1800" dirty="0">
              <a:latin typeface="Calibri" charset="0"/>
            </a:endParaRPr>
          </a:p>
        </p:txBody>
      </p:sp>
      <p:sp>
        <p:nvSpPr>
          <p:cNvPr id="24" name="Rectangle 23"/>
          <p:cNvSpPr/>
          <p:nvPr/>
        </p:nvSpPr>
        <p:spPr>
          <a:xfrm>
            <a:off x="457200" y="274638"/>
            <a:ext cx="53564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tx2">
                  <a:lumMod val="60000"/>
                  <a:lumOff val="40000"/>
                </a:schemeClr>
              </a:contourClr>
            </a:sp3d>
          </a:bodyPr>
          <a:lstStyle/>
          <a:p>
            <a:pPr algn="ctr" fontAlgn="auto">
              <a:spcBef>
                <a:spcPts val="0"/>
              </a:spcBef>
              <a:spcAft>
                <a:spcPts val="0"/>
              </a:spcAft>
              <a:defRPr/>
            </a:pPr>
            <a:r>
              <a:rPr lang="en-US" sz="5400" b="1" dirty="0">
                <a:ln w="11430">
                  <a:solidFill>
                    <a:schemeClr val="tx2">
                      <a:lumMod val="75000"/>
                    </a:schemeClr>
                  </a:solidFill>
                </a:ln>
                <a:solidFill>
                  <a:schemeClr val="tx2">
                    <a:lumMod val="60000"/>
                    <a:lumOff val="40000"/>
                  </a:schemeClr>
                </a:solidFill>
                <a:effectLst>
                  <a:outerShdw blurRad="50800" dist="76200" algn="l" rotWithShape="0">
                    <a:schemeClr val="tx2">
                      <a:lumMod val="60000"/>
                      <a:lumOff val="40000"/>
                      <a:alpha val="49000"/>
                    </a:schemeClr>
                  </a:outerShdw>
                </a:effectLst>
                <a:latin typeface="+mn-lt"/>
                <a:ea typeface="+mn-ea"/>
                <a:cs typeface="+mn-cs"/>
              </a:rPr>
              <a:t>1</a:t>
            </a:r>
          </a:p>
        </p:txBody>
      </p:sp>
      <p:sp>
        <p:nvSpPr>
          <p:cNvPr id="22" name="TextBox 21"/>
          <p:cNvSpPr txBox="1"/>
          <p:nvPr/>
        </p:nvSpPr>
        <p:spPr>
          <a:xfrm>
            <a:off x="2894009" y="2504594"/>
            <a:ext cx="5195167" cy="246221"/>
          </a:xfrm>
          <a:prstGeom prst="rect">
            <a:avLst/>
          </a:prstGeom>
          <a:noFill/>
        </p:spPr>
        <p:txBody>
          <a:bodyPr wrap="square" rtlCol="0">
            <a:spAutoFit/>
          </a:bodyPr>
          <a:lstStyle/>
          <a:p>
            <a:endParaRPr lang="en-US" sz="1000" dirty="0"/>
          </a:p>
        </p:txBody>
      </p:sp>
      <p:sp>
        <p:nvSpPr>
          <p:cNvPr id="26" name="TextBox 25"/>
          <p:cNvSpPr txBox="1"/>
          <p:nvPr/>
        </p:nvSpPr>
        <p:spPr>
          <a:xfrm>
            <a:off x="6293742" y="1624231"/>
            <a:ext cx="5195167" cy="246221"/>
          </a:xfrm>
          <a:prstGeom prst="rect">
            <a:avLst/>
          </a:prstGeom>
          <a:noFill/>
        </p:spPr>
        <p:txBody>
          <a:bodyPr wrap="square" rtlCol="0">
            <a:spAutoFit/>
          </a:bodyPr>
          <a:lstStyle/>
          <a:p>
            <a:endParaRPr lang="en-US" sz="1000" dirty="0"/>
          </a:p>
        </p:txBody>
      </p:sp>
      <p:sp>
        <p:nvSpPr>
          <p:cNvPr id="18" name="AutoShape 18">
            <a:hlinkClick r:id="rId9"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5"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7" name="Action Button: Forward or Next 26">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8" name="Action Button: Information 27">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9" name="TextBox 28">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45</a:t>
            </a:fld>
            <a:endParaRPr lang="en-US" sz="1200" dirty="0"/>
          </a:p>
        </p:txBody>
      </p:sp>
    </p:spTree>
    <p:extLst>
      <p:ext uri="{BB962C8B-B14F-4D97-AF65-F5344CB8AC3E}">
        <p14:creationId xmlns:p14="http://schemas.microsoft.com/office/powerpoint/2010/main" val="918445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Etherne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70" y="2051463"/>
            <a:ext cx="1359407" cy="1314394"/>
          </a:xfrm>
          <a:prstGeom prst="rect">
            <a:avLst/>
          </a:prstGeom>
        </p:spPr>
      </p:pic>
      <p:cxnSp>
        <p:nvCxnSpPr>
          <p:cNvPr id="75" name="Straight Arrow Connector 74"/>
          <p:cNvCxnSpPr/>
          <p:nvPr/>
        </p:nvCxnSpPr>
        <p:spPr>
          <a:xfrm flipH="1">
            <a:off x="368191" y="988613"/>
            <a:ext cx="34016" cy="262891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2286000" y="-122967"/>
            <a:ext cx="6858000" cy="963612"/>
          </a:xfrm>
        </p:spPr>
        <p:txBody>
          <a:bodyPr/>
          <a:lstStyle/>
          <a:p>
            <a:r>
              <a:rPr lang="en-US" b="1" dirty="0"/>
              <a:t>What </a:t>
            </a:r>
            <a:r>
              <a:rPr lang="en-US" b="1" dirty="0" smtClean="0"/>
              <a:t>is a wireless network</a:t>
            </a:r>
            <a:endParaRPr lang="en-US" dirty="0"/>
          </a:p>
        </p:txBody>
      </p:sp>
      <p:sp>
        <p:nvSpPr>
          <p:cNvPr id="32" name="TextBox 31">
            <a:extLst>
              <a:ext uri="{FF2B5EF4-FFF2-40B4-BE49-F238E27FC236}">
                <a16:creationId xmlns="" xmlns:a16="http://schemas.microsoft.com/office/drawing/2014/main" id="{A6DAC2D4-CA2B-0781-E7FB-7A89B4326F71}"/>
              </a:ext>
            </a:extLst>
          </p:cNvPr>
          <p:cNvSpPr txBox="1"/>
          <p:nvPr/>
        </p:nvSpPr>
        <p:spPr>
          <a:xfrm>
            <a:off x="483839" y="1419628"/>
            <a:ext cx="1954285" cy="369332"/>
          </a:xfrm>
          <a:prstGeom prst="rect">
            <a:avLst/>
          </a:prstGeom>
          <a:noFill/>
        </p:spPr>
        <p:txBody>
          <a:bodyPr wrap="square" rtlCol="0">
            <a:spAutoFit/>
          </a:bodyPr>
          <a:lstStyle/>
          <a:p>
            <a:r>
              <a:rPr lang="en-US" dirty="0"/>
              <a:t>From ISP (NBN)</a:t>
            </a:r>
          </a:p>
        </p:txBody>
      </p:sp>
      <p:sp>
        <p:nvSpPr>
          <p:cNvPr id="33" name="TextBox 32">
            <a:extLst>
              <a:ext uri="{FF2B5EF4-FFF2-40B4-BE49-F238E27FC236}">
                <a16:creationId xmlns="" xmlns:a16="http://schemas.microsoft.com/office/drawing/2014/main" id="{39FA8464-3D6E-B138-F2F9-4C02C33D9344}"/>
              </a:ext>
            </a:extLst>
          </p:cNvPr>
          <p:cNvSpPr txBox="1"/>
          <p:nvPr/>
        </p:nvSpPr>
        <p:spPr>
          <a:xfrm>
            <a:off x="74246" y="4682161"/>
            <a:ext cx="1126970" cy="369332"/>
          </a:xfrm>
          <a:prstGeom prst="rect">
            <a:avLst/>
          </a:prstGeom>
          <a:noFill/>
        </p:spPr>
        <p:txBody>
          <a:bodyPr wrap="square" rtlCol="0">
            <a:spAutoFit/>
          </a:bodyPr>
          <a:lstStyle/>
          <a:p>
            <a:r>
              <a:rPr lang="en-US" dirty="0" smtClean="0"/>
              <a:t>Router</a:t>
            </a:r>
            <a:endParaRPr lang="en-US" dirty="0"/>
          </a:p>
        </p:txBody>
      </p:sp>
      <p:sp>
        <p:nvSpPr>
          <p:cNvPr id="36" name="TextBox 35">
            <a:extLst>
              <a:ext uri="{FF2B5EF4-FFF2-40B4-BE49-F238E27FC236}">
                <a16:creationId xmlns="" xmlns:a16="http://schemas.microsoft.com/office/drawing/2014/main" id="{E960EF63-D883-6E08-1173-74447A8556F5}"/>
              </a:ext>
            </a:extLst>
          </p:cNvPr>
          <p:cNvSpPr txBox="1"/>
          <p:nvPr/>
        </p:nvSpPr>
        <p:spPr>
          <a:xfrm>
            <a:off x="6944289" y="3070347"/>
            <a:ext cx="1422530" cy="369332"/>
          </a:xfrm>
          <a:prstGeom prst="rect">
            <a:avLst/>
          </a:prstGeom>
          <a:noFill/>
        </p:spPr>
        <p:txBody>
          <a:bodyPr wrap="square" rtlCol="0">
            <a:spAutoFit/>
          </a:bodyPr>
          <a:lstStyle/>
          <a:p>
            <a:r>
              <a:rPr lang="en-US" sz="1400" dirty="0"/>
              <a:t>Compu</a:t>
            </a:r>
            <a:r>
              <a:rPr lang="en-US" dirty="0"/>
              <a:t>ter 3</a:t>
            </a:r>
          </a:p>
        </p:txBody>
      </p:sp>
      <p:pic>
        <p:nvPicPr>
          <p:cNvPr id="39" name="Picture 38" descr="computer-deskto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800" y="2615486"/>
            <a:ext cx="2190750" cy="1828800"/>
          </a:xfrm>
          <a:prstGeom prst="rect">
            <a:avLst/>
          </a:prstGeom>
        </p:spPr>
      </p:pic>
      <p:pic>
        <p:nvPicPr>
          <p:cNvPr id="40" name="Picture 39" descr="comput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817" y="3439679"/>
            <a:ext cx="1920002" cy="1981871"/>
          </a:xfrm>
          <a:prstGeom prst="rect">
            <a:avLst/>
          </a:prstGeom>
        </p:spPr>
      </p:pic>
      <p:pic>
        <p:nvPicPr>
          <p:cNvPr id="41" name="Picture 40" descr="Ethern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357" y="4958348"/>
            <a:ext cx="711572" cy="566559"/>
          </a:xfrm>
          <a:prstGeom prst="rect">
            <a:avLst/>
          </a:prstGeom>
        </p:spPr>
      </p:pic>
      <p:pic>
        <p:nvPicPr>
          <p:cNvPr id="38" name="Picture 37" descr="Router-hu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80" y="3170687"/>
            <a:ext cx="2295525" cy="1587500"/>
          </a:xfrm>
          <a:prstGeom prst="rect">
            <a:avLst/>
          </a:prstGeom>
        </p:spPr>
      </p:pic>
      <p:pic>
        <p:nvPicPr>
          <p:cNvPr id="42" name="Picture 41" descr="compute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397" y="2708660"/>
            <a:ext cx="1458402" cy="1574148"/>
          </a:xfrm>
          <a:prstGeom prst="rect">
            <a:avLst/>
          </a:prstGeom>
        </p:spPr>
      </p:pic>
      <p:sp>
        <p:nvSpPr>
          <p:cNvPr id="37" name="TextBox 36">
            <a:extLst>
              <a:ext uri="{FF2B5EF4-FFF2-40B4-BE49-F238E27FC236}">
                <a16:creationId xmlns="" xmlns:a16="http://schemas.microsoft.com/office/drawing/2014/main" id="{7BD22954-20AC-AFEF-5AD0-0BCC53DAA1AB}"/>
              </a:ext>
            </a:extLst>
          </p:cNvPr>
          <p:cNvSpPr txBox="1"/>
          <p:nvPr/>
        </p:nvSpPr>
        <p:spPr>
          <a:xfrm>
            <a:off x="1711983" y="2606858"/>
            <a:ext cx="1316803" cy="523220"/>
          </a:xfrm>
          <a:prstGeom prst="rect">
            <a:avLst/>
          </a:prstGeom>
          <a:noFill/>
        </p:spPr>
        <p:txBody>
          <a:bodyPr wrap="square" rtlCol="0">
            <a:spAutoFit/>
          </a:bodyPr>
          <a:lstStyle/>
          <a:p>
            <a:r>
              <a:rPr lang="en-US" sz="1400" dirty="0"/>
              <a:t>Main Server</a:t>
            </a:r>
          </a:p>
          <a:p>
            <a:r>
              <a:rPr lang="en-US" sz="1400" dirty="0"/>
              <a:t>Computer 1</a:t>
            </a:r>
          </a:p>
        </p:txBody>
      </p:sp>
      <p:pic>
        <p:nvPicPr>
          <p:cNvPr id="43" name="Picture 42" descr="Printer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3185" y="4959447"/>
            <a:ext cx="1682501" cy="1415187"/>
          </a:xfrm>
          <a:prstGeom prst="rect">
            <a:avLst/>
          </a:prstGeom>
        </p:spPr>
      </p:pic>
      <p:cxnSp>
        <p:nvCxnSpPr>
          <p:cNvPr id="45" name="Elbow Connector 44"/>
          <p:cNvCxnSpPr/>
          <p:nvPr/>
        </p:nvCxnSpPr>
        <p:spPr>
          <a:xfrm flipV="1">
            <a:off x="1308582" y="3483233"/>
            <a:ext cx="1574297" cy="532990"/>
          </a:xfrm>
          <a:prstGeom prst="bentConnector3">
            <a:avLst>
              <a:gd name="adj1" fmla="val 1384"/>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 xmlns:a16="http://schemas.microsoft.com/office/drawing/2014/main" id="{4E43FDB3-0FC2-256A-BA0E-69A0A21F2DC9}"/>
              </a:ext>
            </a:extLst>
          </p:cNvPr>
          <p:cNvSpPr txBox="1"/>
          <p:nvPr/>
        </p:nvSpPr>
        <p:spPr>
          <a:xfrm>
            <a:off x="4863185" y="2461597"/>
            <a:ext cx="1329022" cy="307777"/>
          </a:xfrm>
          <a:prstGeom prst="rect">
            <a:avLst/>
          </a:prstGeom>
          <a:noFill/>
        </p:spPr>
        <p:txBody>
          <a:bodyPr wrap="square" rtlCol="0">
            <a:spAutoFit/>
          </a:bodyPr>
          <a:lstStyle/>
          <a:p>
            <a:r>
              <a:rPr lang="en-US" sz="1400" dirty="0"/>
              <a:t>Computer 2</a:t>
            </a:r>
          </a:p>
        </p:txBody>
      </p:sp>
      <p:cxnSp>
        <p:nvCxnSpPr>
          <p:cNvPr id="59" name="Elbow Connector 58"/>
          <p:cNvCxnSpPr/>
          <p:nvPr/>
        </p:nvCxnSpPr>
        <p:spPr>
          <a:xfrm>
            <a:off x="1716775" y="4186766"/>
            <a:ext cx="5690043" cy="342996"/>
          </a:xfrm>
          <a:prstGeom prst="bentConnector3">
            <a:avLst>
              <a:gd name="adj1" fmla="val 82"/>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a:off x="4607423" y="4282807"/>
            <a:ext cx="1039033" cy="965331"/>
          </a:xfrm>
          <a:prstGeom prst="bentConnector3">
            <a:avLst>
              <a:gd name="adj1" fmla="val 50000"/>
            </a:avLst>
          </a:prstGeom>
          <a:ln w="381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 xmlns:a16="http://schemas.microsoft.com/office/drawing/2014/main" id="{E960EF63-D883-6E08-1173-74447A8556F5}"/>
              </a:ext>
            </a:extLst>
          </p:cNvPr>
          <p:cNvSpPr txBox="1"/>
          <p:nvPr/>
        </p:nvSpPr>
        <p:spPr>
          <a:xfrm>
            <a:off x="2882879" y="5591173"/>
            <a:ext cx="1980306" cy="369332"/>
          </a:xfrm>
          <a:prstGeom prst="rect">
            <a:avLst/>
          </a:prstGeom>
          <a:noFill/>
        </p:spPr>
        <p:txBody>
          <a:bodyPr wrap="square" rtlCol="0">
            <a:spAutoFit/>
          </a:bodyPr>
          <a:lstStyle/>
          <a:p>
            <a:r>
              <a:rPr lang="en-US" dirty="0" smtClean="0"/>
              <a:t>All share printer</a:t>
            </a:r>
            <a:endParaRPr lang="en-US" dirty="0"/>
          </a:p>
        </p:txBody>
      </p:sp>
      <p:cxnSp>
        <p:nvCxnSpPr>
          <p:cNvPr id="29" name="Elbow Connector 28"/>
          <p:cNvCxnSpPr/>
          <p:nvPr/>
        </p:nvCxnSpPr>
        <p:spPr>
          <a:xfrm flipV="1">
            <a:off x="1460982" y="3705183"/>
            <a:ext cx="3692400" cy="446371"/>
          </a:xfrm>
          <a:prstGeom prst="bentConnector3">
            <a:avLst>
              <a:gd name="adj1" fmla="val 3100"/>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34" name="Picture 33" descr="Node-to-hom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264" y="93720"/>
            <a:ext cx="2025499" cy="1325908"/>
          </a:xfrm>
          <a:prstGeom prst="rect">
            <a:avLst/>
          </a:prstGeom>
        </p:spPr>
      </p:pic>
      <p:sp>
        <p:nvSpPr>
          <p:cNvPr id="44" name="TextBox 43">
            <a:extLst>
              <a:ext uri="{FF2B5EF4-FFF2-40B4-BE49-F238E27FC236}">
                <a16:creationId xmlns="" xmlns:a16="http://schemas.microsoft.com/office/drawing/2014/main" id="{39FA8464-3D6E-B138-F2F9-4C02C33D9344}"/>
              </a:ext>
            </a:extLst>
          </p:cNvPr>
          <p:cNvSpPr txBox="1"/>
          <p:nvPr/>
        </p:nvSpPr>
        <p:spPr>
          <a:xfrm>
            <a:off x="447458" y="2809486"/>
            <a:ext cx="1126970" cy="369332"/>
          </a:xfrm>
          <a:prstGeom prst="rect">
            <a:avLst/>
          </a:prstGeom>
          <a:noFill/>
        </p:spPr>
        <p:txBody>
          <a:bodyPr wrap="square" rtlCol="0">
            <a:spAutoFit/>
          </a:bodyPr>
          <a:lstStyle/>
          <a:p>
            <a:r>
              <a:rPr lang="en-US" dirty="0"/>
              <a:t>Modem</a:t>
            </a:r>
          </a:p>
        </p:txBody>
      </p:sp>
      <p:pic>
        <p:nvPicPr>
          <p:cNvPr id="46" name="Picture 45" descr="Diagram, text&#10;&#10;Description automatically generated">
            <a:extLst>
              <a:ext uri="{FF2B5EF4-FFF2-40B4-BE49-F238E27FC236}">
                <a16:creationId xmlns:a16="http://schemas.microsoft.com/office/drawing/2014/main" xmlns="" id="{EFFE13D9-F6A1-40BB-70BD-A262DA7F4B5C}"/>
              </a:ext>
            </a:extLst>
          </p:cNvPr>
          <p:cNvPicPr>
            <a:picLocks noChangeAspect="1"/>
          </p:cNvPicPr>
          <p:nvPr/>
        </p:nvPicPr>
        <p:blipFill>
          <a:blip r:embed="rId10"/>
          <a:stretch>
            <a:fillRect/>
          </a:stretch>
        </p:blipFill>
        <p:spPr>
          <a:xfrm>
            <a:off x="2471106" y="701589"/>
            <a:ext cx="6160779" cy="1712680"/>
          </a:xfrm>
          <a:prstGeom prst="rect">
            <a:avLst/>
          </a:prstGeom>
        </p:spPr>
      </p:pic>
      <p:pic>
        <p:nvPicPr>
          <p:cNvPr id="73" name="Picture 72" descr="ISP Serv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57987" y="4682161"/>
            <a:ext cx="1172270" cy="880661"/>
          </a:xfrm>
          <a:prstGeom prst="rect">
            <a:avLst/>
          </a:prstGeom>
        </p:spPr>
      </p:pic>
      <p:pic>
        <p:nvPicPr>
          <p:cNvPr id="21" name="Picture 20" descr="modem2.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312" y="1782869"/>
            <a:ext cx="511598" cy="1211283"/>
          </a:xfrm>
          <a:prstGeom prst="rect">
            <a:avLst/>
          </a:prstGeom>
        </p:spPr>
      </p:pic>
      <p:sp>
        <p:nvSpPr>
          <p:cNvPr id="48" name="AutoShape 18">
            <a:hlinkClick r:id="rId1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4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2" name="Action Button: Forward or Next 51">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3" name="Action Button: Information 52">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54" name="TextBox 53">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5</a:t>
            </a:fld>
            <a:endParaRPr lang="en-US" sz="1200" dirty="0"/>
          </a:p>
        </p:txBody>
      </p:sp>
    </p:spTree>
    <p:extLst>
      <p:ext uri="{BB962C8B-B14F-4D97-AF65-F5344CB8AC3E}">
        <p14:creationId xmlns:p14="http://schemas.microsoft.com/office/powerpoint/2010/main" val="393296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2000"/>
                                        <p:tgtEl>
                                          <p:spTgt spid="45"/>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2000"/>
                                        <p:tgtEl>
                                          <p:spTgt spid="29"/>
                                        </p:tgtEl>
                                      </p:cBhvr>
                                    </p:animEffect>
                                  </p:childTnLst>
                                </p:cTn>
                              </p:par>
                            </p:childTnLst>
                          </p:cTn>
                        </p:par>
                        <p:par>
                          <p:cTn id="17" fill="hold">
                            <p:stCondLst>
                              <p:cond delay="4500"/>
                            </p:stCondLst>
                            <p:childTnLst>
                              <p:par>
                                <p:cTn id="18" presetID="2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2000"/>
                                        <p:tgtEl>
                                          <p:spTgt spid="62"/>
                                        </p:tgtEl>
                                      </p:cBhvr>
                                    </p:animEffect>
                                  </p:childTnLst>
                                </p:cTn>
                              </p:par>
                            </p:childTnLst>
                          </p:cTn>
                        </p:par>
                        <p:par>
                          <p:cTn id="21" fill="hold">
                            <p:stCondLst>
                              <p:cond delay="6500"/>
                            </p:stCondLst>
                            <p:childTnLst>
                              <p:par>
                                <p:cTn id="22" presetID="22" presetClass="entr" presetSubtype="8"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458BA-50FD-2F17-3080-2C91117E449B}"/>
              </a:ext>
            </a:extLst>
          </p:cNvPr>
          <p:cNvSpPr>
            <a:spLocks noGrp="1"/>
          </p:cNvSpPr>
          <p:nvPr>
            <p:ph type="ctrTitle"/>
          </p:nvPr>
        </p:nvSpPr>
        <p:spPr>
          <a:xfrm>
            <a:off x="0" y="-91478"/>
            <a:ext cx="6858000" cy="963612"/>
          </a:xfrm>
        </p:spPr>
        <p:txBody>
          <a:bodyPr/>
          <a:lstStyle/>
          <a:p>
            <a:pPr algn="l"/>
            <a:r>
              <a:rPr lang="en-US" dirty="0"/>
              <a:t>What</a:t>
            </a:r>
            <a:r>
              <a:rPr lang="en-US" b="1" dirty="0"/>
              <a:t> </a:t>
            </a:r>
            <a:r>
              <a:rPr lang="en-US" b="1" dirty="0" smtClean="0"/>
              <a:t>is a network</a:t>
            </a:r>
            <a:endParaRPr lang="en-US" dirty="0"/>
          </a:p>
        </p:txBody>
      </p:sp>
      <p:sp>
        <p:nvSpPr>
          <p:cNvPr id="3" name="Subtitle 2">
            <a:extLst>
              <a:ext uri="{FF2B5EF4-FFF2-40B4-BE49-F238E27FC236}">
                <a16:creationId xmlns="" xmlns:a16="http://schemas.microsoft.com/office/drawing/2014/main" id="{002C1AF8-2627-896A-F2B9-D5CF6CAFC7F7}"/>
              </a:ext>
            </a:extLst>
          </p:cNvPr>
          <p:cNvSpPr>
            <a:spLocks noGrp="1"/>
          </p:cNvSpPr>
          <p:nvPr>
            <p:ph type="subTitle" idx="1"/>
          </p:nvPr>
        </p:nvSpPr>
        <p:spPr>
          <a:xfrm>
            <a:off x="196223" y="665759"/>
            <a:ext cx="6858000" cy="412750"/>
          </a:xfrm>
        </p:spPr>
        <p:txBody>
          <a:bodyPr>
            <a:normAutofit fontScale="77500" lnSpcReduction="20000"/>
          </a:bodyPr>
          <a:lstStyle/>
          <a:p>
            <a:r>
              <a:rPr lang="en-US" b="1" dirty="0"/>
              <a:t>and why do we use them? </a:t>
            </a:r>
            <a:endParaRPr lang="en-AU" dirty="0"/>
          </a:p>
        </p:txBody>
      </p:sp>
      <p:sp>
        <p:nvSpPr>
          <p:cNvPr id="9" name="Rectangle 8"/>
          <p:cNvSpPr/>
          <p:nvPr/>
        </p:nvSpPr>
        <p:spPr>
          <a:xfrm>
            <a:off x="259285" y="1078509"/>
            <a:ext cx="8464747" cy="1015663"/>
          </a:xfrm>
          <a:prstGeom prst="rect">
            <a:avLst/>
          </a:prstGeom>
        </p:spPr>
        <p:txBody>
          <a:bodyPr wrap="square">
            <a:spAutoFit/>
          </a:bodyPr>
          <a:lstStyle/>
          <a:p>
            <a:r>
              <a:rPr lang="en-US" sz="2000" dirty="0" smtClean="0"/>
              <a:t>We </a:t>
            </a:r>
            <a:r>
              <a:rPr lang="en-US" sz="2000" dirty="0"/>
              <a:t>use them to help in communication, </a:t>
            </a:r>
            <a:r>
              <a:rPr lang="en-US" sz="2000" dirty="0" smtClean="0"/>
              <a:t>finding </a:t>
            </a:r>
            <a:r>
              <a:rPr lang="en-US" sz="2000" dirty="0"/>
              <a:t>information and sharing our </a:t>
            </a:r>
            <a:r>
              <a:rPr lang="en-US" sz="2000" dirty="0" smtClean="0"/>
              <a:t>work</a:t>
            </a:r>
          </a:p>
          <a:p>
            <a:endParaRPr lang="en-US" sz="2000" dirty="0"/>
          </a:p>
        </p:txBody>
      </p:sp>
      <p:sp>
        <p:nvSpPr>
          <p:cNvPr id="14" name="Rectangle 13"/>
          <p:cNvSpPr/>
          <p:nvPr/>
        </p:nvSpPr>
        <p:spPr>
          <a:xfrm>
            <a:off x="259285" y="1853740"/>
            <a:ext cx="8598718" cy="923330"/>
          </a:xfrm>
          <a:prstGeom prst="rect">
            <a:avLst/>
          </a:prstGeom>
        </p:spPr>
        <p:txBody>
          <a:bodyPr wrap="square">
            <a:spAutoFit/>
          </a:bodyPr>
          <a:lstStyle/>
          <a:p>
            <a:r>
              <a:rPr lang="en-US" dirty="0"/>
              <a:t>We can connect printers, computers, Televisions, </a:t>
            </a:r>
            <a:r>
              <a:rPr lang="en-US" dirty="0" err="1"/>
              <a:t>iPads</a:t>
            </a:r>
            <a:r>
              <a:rPr lang="en-US" dirty="0"/>
              <a:t>, Mobile Phones like iPhones and Android devices and media players.</a:t>
            </a:r>
            <a:endParaRPr lang="en-AU" dirty="0"/>
          </a:p>
          <a:p>
            <a:endParaRPr lang="en-AU" dirty="0"/>
          </a:p>
        </p:txBody>
      </p:sp>
      <p:sp>
        <p:nvSpPr>
          <p:cNvPr id="16" name="TextBox 15"/>
          <p:cNvSpPr txBox="1"/>
          <p:nvPr/>
        </p:nvSpPr>
        <p:spPr>
          <a:xfrm>
            <a:off x="259285" y="2616938"/>
            <a:ext cx="6468180" cy="3416320"/>
          </a:xfrm>
          <a:prstGeom prst="rect">
            <a:avLst/>
          </a:prstGeom>
          <a:noFill/>
        </p:spPr>
        <p:txBody>
          <a:bodyPr wrap="square" rtlCol="0">
            <a:spAutoFit/>
          </a:bodyPr>
          <a:lstStyle/>
          <a:p>
            <a:pPr marL="342900" indent="-342900">
              <a:buAutoNum type="arabicPeriod"/>
            </a:pPr>
            <a:r>
              <a:rPr lang="en-US" b="1" dirty="0"/>
              <a:t>File sharing:</a:t>
            </a:r>
            <a:r>
              <a:rPr lang="en-US" dirty="0"/>
              <a:t> Networking of computers helps the network users to share data files.  (Text, Images, Movies etc.</a:t>
            </a:r>
            <a:r>
              <a:rPr lang="en-US" dirty="0" smtClean="0"/>
              <a:t>)</a:t>
            </a:r>
          </a:p>
          <a:p>
            <a:pPr marL="342900" indent="-342900">
              <a:buAutoNum type="arabicPeriod"/>
            </a:pPr>
            <a:endParaRPr lang="en-US" dirty="0"/>
          </a:p>
          <a:p>
            <a:pPr marL="342900" indent="-342900">
              <a:buAutoNum type="arabicPeriod"/>
            </a:pPr>
            <a:r>
              <a:rPr lang="en-US" b="1" dirty="0"/>
              <a:t>Hardware sharing:</a:t>
            </a:r>
            <a:r>
              <a:rPr lang="en-US" dirty="0"/>
              <a:t> Users can share devices such as printers, scanners, CD-ROM drives, hard drives etc. Without computer networks, device sharing is not possible</a:t>
            </a:r>
            <a:r>
              <a:rPr lang="en-US" dirty="0" smtClean="0"/>
              <a:t>.</a:t>
            </a:r>
          </a:p>
          <a:p>
            <a:pPr marL="342900" indent="-342900">
              <a:buAutoNum type="arabicPeriod"/>
            </a:pPr>
            <a:endParaRPr lang="en-US" dirty="0"/>
          </a:p>
          <a:p>
            <a:pPr marL="342900" indent="-342900">
              <a:buFont typeface="+mj-lt"/>
              <a:buAutoNum type="arabicPeriod"/>
            </a:pPr>
            <a:r>
              <a:rPr lang="en-US" b="1" dirty="0"/>
              <a:t>Application sharing:</a:t>
            </a:r>
            <a:r>
              <a:rPr lang="en-US" dirty="0"/>
              <a:t> Applications can be shared over the network, and this allows to implement client/server applications</a:t>
            </a:r>
          </a:p>
          <a:p>
            <a:pPr marL="342900" indent="-342900">
              <a:buFont typeface="+mj-lt"/>
              <a:buAutoNum type="arabicPeriod"/>
            </a:pPr>
            <a:r>
              <a:rPr lang="en-US" b="1" dirty="0"/>
              <a:t>User communication:</a:t>
            </a:r>
            <a:r>
              <a:rPr lang="en-US" dirty="0"/>
              <a:t> Networks allow users to communicate using e-mail, newsgroups, and video conferencing etc. </a:t>
            </a:r>
          </a:p>
        </p:txBody>
      </p:sp>
      <p:pic>
        <p:nvPicPr>
          <p:cNvPr id="17" name="Picture 16" descr="TComputerBCab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398843"/>
            <a:ext cx="1549400" cy="1511300"/>
          </a:xfrm>
          <a:prstGeom prst="rect">
            <a:avLst/>
          </a:prstGeom>
        </p:spPr>
      </p:pic>
      <p:sp>
        <p:nvSpPr>
          <p:cNvPr id="18"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9"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0"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Forward or Next 20">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Information 21">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TextBox 22">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6</a:t>
            </a:fld>
            <a:endParaRPr lang="en-US" sz="1200" dirty="0"/>
          </a:p>
        </p:txBody>
      </p:sp>
    </p:spTree>
    <p:extLst>
      <p:ext uri="{BB962C8B-B14F-4D97-AF65-F5344CB8AC3E}">
        <p14:creationId xmlns:p14="http://schemas.microsoft.com/office/powerpoint/2010/main" val="476462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051" y="-366240"/>
            <a:ext cx="7772400" cy="1470025"/>
          </a:xfrm>
        </p:spPr>
        <p:txBody>
          <a:bodyPr/>
          <a:lstStyle/>
          <a:p>
            <a:r>
              <a:rPr lang="en-US" dirty="0" smtClean="0"/>
              <a:t>Networks Network Types</a:t>
            </a:r>
            <a:endParaRPr lang="en-US" dirty="0"/>
          </a:p>
        </p:txBody>
      </p:sp>
      <p:sp>
        <p:nvSpPr>
          <p:cNvPr id="3" name="Subtitle 2"/>
          <p:cNvSpPr>
            <a:spLocks noGrp="1"/>
          </p:cNvSpPr>
          <p:nvPr>
            <p:ph type="subTitle" idx="1"/>
          </p:nvPr>
        </p:nvSpPr>
        <p:spPr>
          <a:xfrm>
            <a:off x="358775" y="644003"/>
            <a:ext cx="4752419" cy="1007870"/>
          </a:xfrm>
        </p:spPr>
        <p:txBody>
          <a:bodyPr>
            <a:normAutofit fontScale="77500" lnSpcReduction="20000"/>
          </a:bodyPr>
          <a:lstStyle/>
          <a:p>
            <a:pPr algn="l"/>
            <a:r>
              <a:rPr lang="en-US" sz="2400" dirty="0" smtClean="0"/>
              <a:t>Four Main Network Types</a:t>
            </a:r>
          </a:p>
          <a:p>
            <a:r>
              <a:rPr lang="en-US" sz="2400" dirty="0"/>
              <a:t>Name four main network types (topologies) </a:t>
            </a:r>
            <a:endParaRPr lang="en-US" sz="2400" dirty="0" smtClean="0"/>
          </a:p>
          <a:p>
            <a:r>
              <a:rPr lang="en-US" sz="2400" dirty="0" smtClean="0"/>
              <a:t>but </a:t>
            </a:r>
            <a:r>
              <a:rPr lang="en-US" sz="2400" dirty="0"/>
              <a:t>more variations exist as well </a:t>
            </a:r>
          </a:p>
          <a:p>
            <a:endParaRPr lang="en-US" sz="2400" dirty="0"/>
          </a:p>
          <a:p>
            <a:pPr algn="l"/>
            <a:endParaRPr lang="en-US" sz="2400" dirty="0"/>
          </a:p>
        </p:txBody>
      </p:sp>
      <p:sp>
        <p:nvSpPr>
          <p:cNvPr id="4" name="Rectangle 3"/>
          <p:cNvSpPr/>
          <p:nvPr/>
        </p:nvSpPr>
        <p:spPr>
          <a:xfrm>
            <a:off x="358775" y="1651873"/>
            <a:ext cx="8267700" cy="4247317"/>
          </a:xfrm>
          <a:prstGeom prst="rect">
            <a:avLst/>
          </a:prstGeom>
        </p:spPr>
        <p:txBody>
          <a:bodyPr wrap="square">
            <a:spAutoFit/>
          </a:bodyPr>
          <a:lstStyle/>
          <a:p>
            <a:pPr>
              <a:buFont typeface="Arial" charset="0"/>
              <a:buChar char="•"/>
            </a:pPr>
            <a:r>
              <a:rPr lang="en-US" dirty="0" smtClean="0"/>
              <a:t>There </a:t>
            </a:r>
            <a:r>
              <a:rPr lang="en-US" dirty="0"/>
              <a:t>are 4 main networks which are :</a:t>
            </a:r>
          </a:p>
          <a:p>
            <a:pPr>
              <a:buFont typeface="Arial" charset="0"/>
              <a:buChar char="•"/>
            </a:pPr>
            <a:endParaRPr lang="en-US" dirty="0"/>
          </a:p>
          <a:p>
            <a:r>
              <a:rPr lang="en-US" dirty="0" smtClean="0">
                <a:latin typeface="Arial" charset="0"/>
                <a:ea typeface="ＭＳ Ｐゴシック" charset="0"/>
                <a:cs typeface="ＭＳ Ｐゴシック" charset="0"/>
              </a:rPr>
              <a:t>LAN </a:t>
            </a:r>
            <a:r>
              <a:rPr lang="en-US" dirty="0">
                <a:latin typeface="Arial" charset="0"/>
                <a:ea typeface="ＭＳ Ｐゴシック" charset="0"/>
                <a:cs typeface="ＭＳ Ｐゴシック" charset="0"/>
              </a:rPr>
              <a:t>– Local Area Network </a:t>
            </a:r>
            <a:r>
              <a:rPr lang="en-US" altLang="ja-JP" dirty="0"/>
              <a:t>which are a few computers linked to 1 or 2 printers  with a shared internet connection, </a:t>
            </a:r>
          </a:p>
          <a:p>
            <a:endParaRPr lang="en-US" dirty="0">
              <a:latin typeface="Arial" charset="0"/>
              <a:ea typeface="ＭＳ Ｐゴシック" charset="0"/>
              <a:cs typeface="ＭＳ Ｐゴシック" charset="0"/>
            </a:endParaRPr>
          </a:p>
          <a:p>
            <a:r>
              <a:rPr lang="en-US" dirty="0"/>
              <a:t>MAN -  Metropolitan Area Networks which are networks that cover a town or city and lastly the world</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WAN </a:t>
            </a:r>
            <a:r>
              <a:rPr lang="en-US" dirty="0">
                <a:latin typeface="Arial" charset="0"/>
                <a:ea typeface="ＭＳ Ｐゴシック" charset="0"/>
                <a:cs typeface="ＭＳ Ｐゴシック" charset="0"/>
              </a:rPr>
              <a:t>– Wide Area Network </a:t>
            </a:r>
            <a:r>
              <a:rPr lang="en-US" altLang="ja-JP" dirty="0"/>
              <a:t>which are networks that cover any geographical area. </a:t>
            </a:r>
            <a:endParaRPr lang="en-AU" dirty="0"/>
          </a:p>
          <a:p>
            <a:endParaRPr lang="en-US" dirty="0" smtClean="0"/>
          </a:p>
          <a:p>
            <a:r>
              <a:rPr lang="en-US" dirty="0" smtClean="0"/>
              <a:t>PAN </a:t>
            </a:r>
            <a:r>
              <a:rPr lang="en-US" dirty="0"/>
              <a:t>– P</a:t>
            </a:r>
            <a:r>
              <a:rPr lang="en-US" altLang="ja-JP" dirty="0"/>
              <a:t>ersonal Area Networks which is a convenient 1 person network, wired printers  modem, speakers</a:t>
            </a:r>
            <a:endParaRPr lang="en-US" dirty="0"/>
          </a:p>
          <a:p>
            <a:endParaRPr lang="en-US" dirty="0"/>
          </a:p>
          <a:p>
            <a:endParaRPr lang="en-US" dirty="0"/>
          </a:p>
          <a:p>
            <a:endParaRPr lang="en-US" dirty="0"/>
          </a:p>
        </p:txBody>
      </p:sp>
      <p:pic>
        <p:nvPicPr>
          <p:cNvPr id="15" name="Picture 14" descr="Net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763" y="783938"/>
            <a:ext cx="2565400" cy="1308100"/>
          </a:xfrm>
          <a:prstGeom prst="rect">
            <a:avLst/>
          </a:prstGeom>
        </p:spPr>
      </p:pic>
      <p:sp>
        <p:nvSpPr>
          <p:cNvPr id="19" name="AutoShape 18">
            <a:hlinkClick r:id="rId3"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0"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1"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2" name="Action Button: Forward or Next 21">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3" name="Action Button: Information 22">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TextBox 23">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7</a:t>
            </a:fld>
            <a:endParaRPr lang="en-US" sz="1200" dirty="0"/>
          </a:p>
        </p:txBody>
      </p:sp>
    </p:spTree>
    <p:extLst>
      <p:ext uri="{BB962C8B-B14F-4D97-AF65-F5344CB8AC3E}">
        <p14:creationId xmlns:p14="http://schemas.microsoft.com/office/powerpoint/2010/main" val="3355418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 y="-235485"/>
            <a:ext cx="8229600" cy="1143000"/>
          </a:xfrm>
          <a:prstGeom prst="rightArrow">
            <a:avLst/>
          </a:prstGeom>
        </p:spPr>
        <p:txBody>
          <a:bodyPr>
            <a:normAutofit fontScale="90000"/>
          </a:bodyPr>
          <a:lstStyle/>
          <a:p>
            <a:pPr algn="l"/>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LAN Ethernet Network</a:t>
            </a:r>
            <a:endParaRPr lang="en-US" dirty="0"/>
          </a:p>
        </p:txBody>
      </p:sp>
      <p:sp>
        <p:nvSpPr>
          <p:cNvPr id="3" name="Content Placeholder 2"/>
          <p:cNvSpPr>
            <a:spLocks noGrp="1"/>
          </p:cNvSpPr>
          <p:nvPr>
            <p:ph idx="1"/>
          </p:nvPr>
        </p:nvSpPr>
        <p:spPr>
          <a:xfrm>
            <a:off x="0" y="529649"/>
            <a:ext cx="8229600" cy="584962"/>
          </a:xfrm>
        </p:spPr>
        <p:txBody>
          <a:bodyPr>
            <a:normAutofit/>
          </a:bodyPr>
          <a:lstStyle/>
          <a:p>
            <a:r>
              <a:rPr lang="en-US" b="1" dirty="0" smtClean="0"/>
              <a:t>LAN (</a:t>
            </a:r>
            <a:r>
              <a:rPr lang="en-US" b="1" dirty="0"/>
              <a:t>Local Area Network</a:t>
            </a:r>
            <a:r>
              <a:rPr lang="en-US" b="1" dirty="0" smtClean="0"/>
              <a:t>)</a:t>
            </a:r>
          </a:p>
          <a:p>
            <a:endParaRPr lang="en-US" dirty="0"/>
          </a:p>
        </p:txBody>
      </p:sp>
      <p:sp>
        <p:nvSpPr>
          <p:cNvPr id="11" name="TextBox 10"/>
          <p:cNvSpPr txBox="1"/>
          <p:nvPr/>
        </p:nvSpPr>
        <p:spPr>
          <a:xfrm>
            <a:off x="611909" y="5941497"/>
            <a:ext cx="7181273" cy="230832"/>
          </a:xfrm>
          <a:prstGeom prst="rect">
            <a:avLst/>
          </a:prstGeom>
          <a:noFill/>
        </p:spPr>
        <p:txBody>
          <a:bodyPr wrap="square" rtlCol="0">
            <a:spAutoFit/>
          </a:bodyPr>
          <a:lstStyle/>
          <a:p>
            <a:r>
              <a:rPr lang="en-US" sz="900" dirty="0"/>
              <a:t>https://</a:t>
            </a:r>
            <a:r>
              <a:rPr lang="en-US" sz="900" dirty="0" err="1"/>
              <a:t>www.javatpoint.com</a:t>
            </a:r>
            <a:r>
              <a:rPr lang="en-US" sz="900" dirty="0"/>
              <a:t>/types-of-computer-network</a:t>
            </a:r>
          </a:p>
        </p:txBody>
      </p:sp>
      <p:cxnSp>
        <p:nvCxnSpPr>
          <p:cNvPr id="28" name="Straight Connector 27"/>
          <p:cNvCxnSpPr/>
          <p:nvPr/>
        </p:nvCxnSpPr>
        <p:spPr>
          <a:xfrm>
            <a:off x="6460072" y="4355952"/>
            <a:ext cx="1098016" cy="1123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979808" y="4271766"/>
            <a:ext cx="14777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968295" y="4355952"/>
            <a:ext cx="3855828" cy="1131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931470" y="4355952"/>
            <a:ext cx="2714106" cy="578942"/>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24123" y="3495887"/>
            <a:ext cx="975674" cy="369332"/>
          </a:xfrm>
          <a:prstGeom prst="rect">
            <a:avLst/>
          </a:prstGeom>
          <a:noFill/>
        </p:spPr>
        <p:txBody>
          <a:bodyPr wrap="square" rtlCol="0">
            <a:spAutoFit/>
          </a:bodyPr>
          <a:lstStyle/>
          <a:p>
            <a:r>
              <a:rPr lang="en-US" dirty="0"/>
              <a:t>Modem</a:t>
            </a:r>
          </a:p>
        </p:txBody>
      </p:sp>
      <p:cxnSp>
        <p:nvCxnSpPr>
          <p:cNvPr id="47" name="Straight Connector 46"/>
          <p:cNvCxnSpPr/>
          <p:nvPr/>
        </p:nvCxnSpPr>
        <p:spPr>
          <a:xfrm flipH="1">
            <a:off x="5645577" y="4355952"/>
            <a:ext cx="294743" cy="1091109"/>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618506" y="5566166"/>
            <a:ext cx="936530" cy="369332"/>
          </a:xfrm>
          <a:prstGeom prst="rect">
            <a:avLst/>
          </a:prstGeom>
          <a:noFill/>
        </p:spPr>
        <p:txBody>
          <a:bodyPr wrap="square" rtlCol="0">
            <a:spAutoFit/>
          </a:bodyPr>
          <a:lstStyle/>
          <a:p>
            <a:r>
              <a:rPr lang="en-US" dirty="0"/>
              <a:t>Server</a:t>
            </a:r>
          </a:p>
        </p:txBody>
      </p:sp>
      <p:pic>
        <p:nvPicPr>
          <p:cNvPr id="29" name="Picture 28" descr="l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251" y="95882"/>
            <a:ext cx="2793190" cy="1396595"/>
          </a:xfrm>
          <a:prstGeom prst="rect">
            <a:avLst/>
          </a:prstGeom>
        </p:spPr>
      </p:pic>
      <p:pic>
        <p:nvPicPr>
          <p:cNvPr id="13" name="Picture 12" descr="Screen Shot 2022-05-15 at 8.41.17 AM.png"/>
          <p:cNvPicPr>
            <a:picLocks noChangeAspect="1"/>
          </p:cNvPicPr>
          <p:nvPr/>
        </p:nvPicPr>
        <p:blipFill>
          <a:blip r:embed="rId3">
            <a:extLst>
              <a:ext uri="{BEBA8EAE-BF5A-486C-A8C5-ECC9F3942E4B}">
                <a14:imgProps xmlns:a14="http://schemas.microsoft.com/office/drawing/2010/main">
                  <a14:imgLayer r:embed="rId4">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1343025" y="5155902"/>
            <a:ext cx="1308100" cy="812800"/>
          </a:xfrm>
          <a:prstGeom prst="rect">
            <a:avLst/>
          </a:prstGeom>
        </p:spPr>
      </p:pic>
      <p:pic>
        <p:nvPicPr>
          <p:cNvPr id="12" name="Picture 11" descr="Screen Shot 2022-05-15 at 8.41.17 AM.png"/>
          <p:cNvPicPr>
            <a:picLocks noChangeAspect="1"/>
          </p:cNvPicPr>
          <p:nvPr/>
        </p:nvPicPr>
        <p:blipFill>
          <a:blip r:embed="rId3">
            <a:extLst>
              <a:ext uri="{BEBA8EAE-BF5A-486C-A8C5-ECC9F3942E4B}">
                <a14:imgProps xmlns:a14="http://schemas.microsoft.com/office/drawing/2010/main">
                  <a14:imgLayer r:embed="rId5">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1997075" y="4435366"/>
            <a:ext cx="1308100" cy="812800"/>
          </a:xfrm>
          <a:prstGeom prst="rect">
            <a:avLst/>
          </a:prstGeom>
        </p:spPr>
      </p:pic>
      <p:pic>
        <p:nvPicPr>
          <p:cNvPr id="16" name="Picture 15" descr="Screen Shot 2022-05-15 at 8.41.17 AM.png"/>
          <p:cNvPicPr>
            <a:picLocks noChangeAspect="1"/>
          </p:cNvPicPr>
          <p:nvPr/>
        </p:nvPicPr>
        <p:blipFill>
          <a:blip r:embed="rId3">
            <a:extLst>
              <a:ext uri="{BEBA8EAE-BF5A-486C-A8C5-ECC9F3942E4B}">
                <a14:imgProps xmlns:a14="http://schemas.microsoft.com/office/drawing/2010/main">
                  <a14:imgLayer r:embed="rId6">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3169416" y="3816041"/>
            <a:ext cx="1308100" cy="812800"/>
          </a:xfrm>
          <a:prstGeom prst="rect">
            <a:avLst/>
          </a:prstGeom>
        </p:spPr>
      </p:pic>
      <p:sp>
        <p:nvSpPr>
          <p:cNvPr id="15" name="Rectangle 14"/>
          <p:cNvSpPr/>
          <p:nvPr/>
        </p:nvSpPr>
        <p:spPr>
          <a:xfrm>
            <a:off x="215905" y="1661047"/>
            <a:ext cx="8621536" cy="1815881"/>
          </a:xfrm>
          <a:prstGeom prst="rect">
            <a:avLst/>
          </a:prstGeom>
        </p:spPr>
        <p:txBody>
          <a:bodyPr wrap="square">
            <a:spAutoFit/>
          </a:bodyPr>
          <a:lstStyle/>
          <a:p>
            <a:r>
              <a:rPr lang="en-US" sz="2800" baseline="30000" dirty="0"/>
              <a:t>Local Area Network is a group of computers connected to each other in a small area such as building, office.</a:t>
            </a:r>
          </a:p>
          <a:p>
            <a:r>
              <a:rPr lang="en-US" sz="2800" baseline="30000" dirty="0"/>
              <a:t>LAN is used for connecting two or more personal computers through a communication medium such as twisted pair, </a:t>
            </a:r>
            <a:r>
              <a:rPr lang="en-US" sz="2800" baseline="30000" dirty="0" smtClean="0"/>
              <a:t>Ethernet, coaxial </a:t>
            </a:r>
            <a:r>
              <a:rPr lang="en-US" sz="2800" baseline="30000" dirty="0"/>
              <a:t>cable, </a:t>
            </a:r>
            <a:r>
              <a:rPr lang="en-US" sz="2800" baseline="30000" dirty="0" smtClean="0"/>
              <a:t>or USB.</a:t>
            </a:r>
            <a:endParaRPr lang="en-US" sz="2800" baseline="30000" dirty="0"/>
          </a:p>
          <a:p>
            <a:r>
              <a:rPr lang="en-US" sz="2800" baseline="30000" dirty="0"/>
              <a:t>It is less costly as it is built with inexpensive hardware such as hubs, network adapters, and Ethernet cables</a:t>
            </a:r>
            <a:r>
              <a:rPr lang="en-US" sz="2800" baseline="30000" dirty="0" smtClean="0"/>
              <a:t>.</a:t>
            </a:r>
            <a:endParaRPr lang="en-US" sz="2800" baseline="30000" dirty="0"/>
          </a:p>
        </p:txBody>
      </p:sp>
      <p:sp>
        <p:nvSpPr>
          <p:cNvPr id="17" name="Rectangle 16"/>
          <p:cNvSpPr/>
          <p:nvPr/>
        </p:nvSpPr>
        <p:spPr>
          <a:xfrm>
            <a:off x="291225" y="3554707"/>
            <a:ext cx="4173238" cy="338554"/>
          </a:xfrm>
          <a:prstGeom prst="rect">
            <a:avLst/>
          </a:prstGeom>
        </p:spPr>
        <p:txBody>
          <a:bodyPr wrap="none">
            <a:spAutoFit/>
          </a:bodyPr>
          <a:lstStyle/>
          <a:p>
            <a:r>
              <a:rPr lang="en-US" sz="2400" baseline="30000" dirty="0"/>
              <a:t>The data is transferred at an </a:t>
            </a:r>
            <a:r>
              <a:rPr lang="en-US" sz="2400" baseline="30000" dirty="0" smtClean="0"/>
              <a:t>extremely fast rate</a:t>
            </a:r>
            <a:endParaRPr lang="en-US" sz="2400" b="1" dirty="0"/>
          </a:p>
        </p:txBody>
      </p:sp>
      <p:pic>
        <p:nvPicPr>
          <p:cNvPr id="18" name="Picture 17" descr="modem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5297" y="3416801"/>
            <a:ext cx="1714500" cy="1117600"/>
          </a:xfrm>
          <a:prstGeom prst="rect">
            <a:avLst/>
          </a:prstGeom>
        </p:spPr>
      </p:pic>
      <p:pic>
        <p:nvPicPr>
          <p:cNvPr id="14" name="Picture 13" descr="Screen Shot 2022-05-15 at 8.41.17 AM.png"/>
          <p:cNvPicPr>
            <a:picLocks noChangeAspect="1"/>
          </p:cNvPicPr>
          <p:nvPr/>
        </p:nvPicPr>
        <p:blipFill>
          <a:blip r:embed="rId3">
            <a:extLst>
              <a:ext uri="{BEBA8EAE-BF5A-486C-A8C5-ECC9F3942E4B}">
                <a14:imgProps xmlns:a14="http://schemas.microsoft.com/office/drawing/2010/main">
                  <a14:imgLayer r:embed="rId4">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5336133" y="5183104"/>
            <a:ext cx="1308100" cy="812800"/>
          </a:xfrm>
          <a:prstGeom prst="rect">
            <a:avLst/>
          </a:prstGeom>
        </p:spPr>
      </p:pic>
      <p:pic>
        <p:nvPicPr>
          <p:cNvPr id="34" name="Picture 33" descr="Printer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833" y="4899843"/>
            <a:ext cx="1641705" cy="1035655"/>
          </a:xfrm>
          <a:prstGeom prst="rect">
            <a:avLst/>
          </a:prstGeom>
        </p:spPr>
      </p:pic>
      <p:sp>
        <p:nvSpPr>
          <p:cNvPr id="40" name="AutoShape 18">
            <a:hlinkClick r:id="rId9"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41"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2"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5" name="Action Button: Forward or Next 4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6" name="Action Button: Information 4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48" name="TextBox 47">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8</a:t>
            </a:fld>
            <a:endParaRPr lang="en-US" sz="1200" dirty="0"/>
          </a:p>
        </p:txBody>
      </p:sp>
    </p:spTree>
    <p:extLst>
      <p:ext uri="{BB962C8B-B14F-4D97-AF65-F5344CB8AC3E}">
        <p14:creationId xmlns:p14="http://schemas.microsoft.com/office/powerpoint/2010/main" val="354827189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019"/>
            <a:ext cx="9168677" cy="1143000"/>
          </a:xfrm>
          <a:prstGeom prst="rightArrow">
            <a:avLst/>
          </a:prstGeom>
        </p:spPr>
        <p:txBody>
          <a:bodyPr>
            <a:normAutofit fontScale="90000"/>
          </a:bodyPr>
          <a:lstStyle/>
          <a:p>
            <a:pPr algn="l"/>
            <a:r>
              <a:rPr lang="en-US" sz="49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ide Area Network Remote networking</a:t>
            </a:r>
            <a:endParaRPr lang="en-US" dirty="0"/>
          </a:p>
        </p:txBody>
      </p:sp>
      <p:sp>
        <p:nvSpPr>
          <p:cNvPr id="18" name="TextBox 17"/>
          <p:cNvSpPr txBox="1"/>
          <p:nvPr/>
        </p:nvSpPr>
        <p:spPr>
          <a:xfrm>
            <a:off x="-1" y="428828"/>
            <a:ext cx="8922311" cy="3262432"/>
          </a:xfrm>
          <a:prstGeom prst="rect">
            <a:avLst/>
          </a:prstGeom>
          <a:noFill/>
        </p:spPr>
        <p:txBody>
          <a:bodyPr wrap="square" rtlCol="0">
            <a:spAutoFit/>
          </a:bodyPr>
          <a:lstStyle/>
          <a:p>
            <a:r>
              <a:rPr lang="en-US" sz="2000" dirty="0"/>
              <a:t>A WAN extends over a large geographical area and connects individual users or multiple LANs. The Internet can be considered a WAN. Large organizations use WANs to connect their various sites, remote employees, suppliers, and data centers so they can run applications and access necessary data.</a:t>
            </a:r>
          </a:p>
          <a:p>
            <a:r>
              <a:rPr lang="en-US" dirty="0"/>
              <a:t>Physical connectivity in WANs can be achieved by leased lines, cellular connections, satellite</a:t>
            </a:r>
          </a:p>
          <a:p>
            <a:r>
              <a:rPr lang="en-US" dirty="0"/>
              <a:t>links, and other means.</a:t>
            </a:r>
          </a:p>
          <a:p>
            <a:endParaRPr lang="en-US" dirty="0" smtClean="0"/>
          </a:p>
          <a:p>
            <a:endParaRPr lang="en-US" dirty="0" smtClean="0"/>
          </a:p>
          <a:p>
            <a:endParaRPr lang="en-US" dirty="0"/>
          </a:p>
          <a:p>
            <a:endParaRPr lang="en-US" dirty="0"/>
          </a:p>
          <a:p>
            <a:endParaRPr lang="en-US" dirty="0"/>
          </a:p>
        </p:txBody>
      </p:sp>
      <p:pic>
        <p:nvPicPr>
          <p:cNvPr id="19" name="Picture 18" descr="Screen Shot 2022-05-15 at 1.4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189" y="5218429"/>
            <a:ext cx="1521508" cy="1250634"/>
          </a:xfrm>
          <a:prstGeom prst="rect">
            <a:avLst/>
          </a:prstGeom>
        </p:spPr>
      </p:pic>
      <p:pic>
        <p:nvPicPr>
          <p:cNvPr id="3" name="Picture 2" descr="WAN-Ne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429" y="2172728"/>
            <a:ext cx="4235881" cy="3608343"/>
          </a:xfrm>
          <a:prstGeom prst="rect">
            <a:avLst/>
          </a:prstGeom>
        </p:spPr>
      </p:pic>
      <p:sp>
        <p:nvSpPr>
          <p:cNvPr id="4" name="TextBox 3"/>
          <p:cNvSpPr txBox="1"/>
          <p:nvPr/>
        </p:nvSpPr>
        <p:spPr>
          <a:xfrm>
            <a:off x="93687" y="2339560"/>
            <a:ext cx="4214912" cy="3416320"/>
          </a:xfrm>
          <a:prstGeom prst="rect">
            <a:avLst/>
          </a:prstGeom>
          <a:noFill/>
        </p:spPr>
        <p:txBody>
          <a:bodyPr wrap="square" rtlCol="0">
            <a:spAutoFit/>
          </a:bodyPr>
          <a:lstStyle/>
          <a:p>
            <a:r>
              <a:rPr lang="en-US" dirty="0"/>
              <a:t>WANs are designed to provide network connectivity </a:t>
            </a:r>
            <a:r>
              <a:rPr lang="en-US" dirty="0" smtClean="0"/>
              <a:t>over long </a:t>
            </a:r>
            <a:r>
              <a:rPr lang="en-US" dirty="0"/>
              <a:t>distances. They are usually made up of several </a:t>
            </a:r>
            <a:r>
              <a:rPr lang="en-US" dirty="0" smtClean="0"/>
              <a:t>connected </a:t>
            </a:r>
            <a:r>
              <a:rPr lang="en-US" dirty="0"/>
              <a:t>LANs. An organization that sets up its own </a:t>
            </a:r>
          </a:p>
          <a:p>
            <a:r>
              <a:rPr lang="en-US" dirty="0"/>
              <a:t>WAN will almost always rely on network infrastructure </a:t>
            </a:r>
            <a:r>
              <a:rPr lang="en-US" dirty="0" smtClean="0"/>
              <a:t>that </a:t>
            </a:r>
            <a:r>
              <a:rPr lang="en-US" dirty="0"/>
              <a:t>is outside their control: for example, a company with </a:t>
            </a:r>
          </a:p>
          <a:p>
            <a:r>
              <a:rPr lang="en-US" dirty="0"/>
              <a:t>an office in Paris and an office in New York will have to </a:t>
            </a:r>
            <a:r>
              <a:rPr lang="en-US" dirty="0" smtClean="0"/>
              <a:t>send </a:t>
            </a:r>
            <a:r>
              <a:rPr lang="en-US" dirty="0"/>
              <a:t>data between these offices over undersea cables </a:t>
            </a:r>
            <a:r>
              <a:rPr lang="en-US" dirty="0" smtClean="0"/>
              <a:t>that </a:t>
            </a:r>
            <a:r>
              <a:rPr lang="en-US" dirty="0"/>
              <a:t>cross the Atlantic </a:t>
            </a:r>
            <a:r>
              <a:rPr lang="en-US" dirty="0" smtClean="0"/>
              <a:t>Ocean. </a:t>
            </a:r>
          </a:p>
          <a:p>
            <a:endParaRPr lang="en-US" dirty="0"/>
          </a:p>
        </p:txBody>
      </p:sp>
      <p:sp>
        <p:nvSpPr>
          <p:cNvPr id="10" name="Rectangle 9"/>
          <p:cNvSpPr/>
          <p:nvPr/>
        </p:nvSpPr>
        <p:spPr>
          <a:xfrm>
            <a:off x="5384071" y="5730399"/>
            <a:ext cx="4572000" cy="369332"/>
          </a:xfrm>
          <a:prstGeom prst="rect">
            <a:avLst/>
          </a:prstGeom>
        </p:spPr>
        <p:txBody>
          <a:bodyPr>
            <a:spAutoFit/>
          </a:bodyPr>
          <a:lstStyle/>
          <a:p>
            <a:r>
              <a:rPr lang="en-US" sz="1050" dirty="0"/>
              <a:t>Usually a WAN will include multiple routers and switches</a:t>
            </a:r>
            <a:r>
              <a:rPr lang="en-US" dirty="0"/>
              <a:t>.</a:t>
            </a:r>
          </a:p>
        </p:txBody>
      </p:sp>
      <p:cxnSp>
        <p:nvCxnSpPr>
          <p:cNvPr id="12" name="Straight Arrow Connector 11"/>
          <p:cNvCxnSpPr/>
          <p:nvPr/>
        </p:nvCxnSpPr>
        <p:spPr>
          <a:xfrm flipV="1">
            <a:off x="6685484" y="5468556"/>
            <a:ext cx="504304" cy="4465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AutoShape 18">
            <a:hlinkClick r:id="rId4" action="ppaction://hlinksldjump" highlightClick="1"/>
          </p:cNvPr>
          <p:cNvSpPr>
            <a:spLocks noChangeArrowheads="1"/>
          </p:cNvSpPr>
          <p:nvPr/>
        </p:nvSpPr>
        <p:spPr bwMode="auto">
          <a:xfrm>
            <a:off x="7189788" y="6122695"/>
            <a:ext cx="341312" cy="361950"/>
          </a:xfrm>
          <a:prstGeom prst="actionButtonHelp">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23" name="Action Button: Home 13">
            <a:hlinkClick r:id="" action="ppaction://hlinkshowjump?jump=firstslide" highlightClick="1"/>
          </p:cNvPr>
          <p:cNvSpPr/>
          <p:nvPr/>
        </p:nvSpPr>
        <p:spPr>
          <a:xfrm>
            <a:off x="7915275" y="6127457"/>
            <a:ext cx="341313" cy="361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4" name="Action Button: Back or Previous 11">
            <a:hlinkClick r:id="" action="ppaction://hlinkshowjump?jump=previousslide" highlightClick="1"/>
          </p:cNvPr>
          <p:cNvSpPr/>
          <p:nvPr/>
        </p:nvSpPr>
        <p:spPr>
          <a:xfrm>
            <a:off x="7558088" y="6127457"/>
            <a:ext cx="339725" cy="3619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5" name="Action Button: Forward or Next 24">
            <a:hlinkClick r:id="" action="ppaction://hlinkshowjump?jump=nextslide" highlightClick="1"/>
          </p:cNvPr>
          <p:cNvSpPr/>
          <p:nvPr/>
        </p:nvSpPr>
        <p:spPr>
          <a:xfrm>
            <a:off x="8289925" y="6127457"/>
            <a:ext cx="341313" cy="361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6" name="Action Button: Information 25">
            <a:hlinkClick r:id="" action="ppaction://hlinkshowjump?jump=endshow" highlightClick="1"/>
          </p:cNvPr>
          <p:cNvSpPr/>
          <p:nvPr/>
        </p:nvSpPr>
        <p:spPr>
          <a:xfrm>
            <a:off x="8658225" y="6127457"/>
            <a:ext cx="341313" cy="3619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a:p>
        </p:txBody>
      </p:sp>
      <p:sp>
        <p:nvSpPr>
          <p:cNvPr id="27" name="TextBox 26">
            <a:extLst>
              <a:ext uri="{FF2B5EF4-FFF2-40B4-BE49-F238E27FC236}">
                <a16:creationId xmlns:a16="http://schemas.microsoft.com/office/drawing/2014/main" xmlns="" id="{ABCBC5A9-8360-7622-72DA-0EED8D932BF9}"/>
              </a:ext>
            </a:extLst>
          </p:cNvPr>
          <p:cNvSpPr txBox="1"/>
          <p:nvPr/>
        </p:nvSpPr>
        <p:spPr>
          <a:xfrm>
            <a:off x="0" y="6581001"/>
            <a:ext cx="8054577" cy="276999"/>
          </a:xfrm>
          <a:prstGeom prst="rect">
            <a:avLst/>
          </a:prstGeom>
          <a:noFill/>
        </p:spPr>
        <p:txBody>
          <a:bodyPr wrap="square" rtlCol="0">
            <a:spAutoFit/>
          </a:bodyPr>
          <a:lstStyle/>
          <a:p>
            <a:r>
              <a:rPr lang="en-US" sz="1200" dirty="0"/>
              <a:t>Peter Faulks                                           </a:t>
            </a:r>
            <a:r>
              <a:rPr lang="en-US" sz="1200" dirty="0" smtClean="0"/>
              <a:t>                              About Networks.                                                                             </a:t>
            </a:r>
            <a:r>
              <a:rPr lang="en-US" sz="1200" dirty="0"/>
              <a:t>Slide </a:t>
            </a:r>
            <a:fld id="{208F2870-CF30-0041-B099-389F21059FB0}" type="slidenum">
              <a:rPr lang="en-US" sz="1200" smtClean="0"/>
              <a:t>9</a:t>
            </a:fld>
            <a:endParaRPr lang="en-US" sz="1200" dirty="0"/>
          </a:p>
        </p:txBody>
      </p:sp>
    </p:spTree>
    <p:extLst>
      <p:ext uri="{BB962C8B-B14F-4D97-AF65-F5344CB8AC3E}">
        <p14:creationId xmlns:p14="http://schemas.microsoft.com/office/powerpoint/2010/main" val="365476794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973</TotalTime>
  <Words>4574</Words>
  <Application>Microsoft Macintosh PowerPoint</Application>
  <PresentationFormat>On-screen Show (4:3)</PresentationFormat>
  <Paragraphs>478</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About Networks</vt:lpstr>
      <vt:lpstr>Help Page</vt:lpstr>
      <vt:lpstr>What is the main difference between Wired and Wireless networks?</vt:lpstr>
      <vt:lpstr>PowerPoint Presentation</vt:lpstr>
      <vt:lpstr>What is a wireless network</vt:lpstr>
      <vt:lpstr>What is a network</vt:lpstr>
      <vt:lpstr>Networks Network Types</vt:lpstr>
      <vt:lpstr>LAN Ethernet Network</vt:lpstr>
      <vt:lpstr>Wide Area Network Remote networking</vt:lpstr>
      <vt:lpstr>PAN Personal Area Network Home Network </vt:lpstr>
      <vt:lpstr>MAN Metropolitan  Area Network  Remote Network</vt:lpstr>
      <vt:lpstr>Network protocols into you home  </vt:lpstr>
      <vt:lpstr>Other Networks</vt:lpstr>
      <vt:lpstr>Networks overview</vt:lpstr>
      <vt:lpstr>Networks</vt:lpstr>
      <vt:lpstr>Networks</vt:lpstr>
      <vt:lpstr>Networks</vt:lpstr>
      <vt:lpstr>PowerPoint Presentation</vt:lpstr>
      <vt:lpstr>Networks</vt:lpstr>
      <vt:lpstr>Networks</vt:lpstr>
      <vt:lpstr>What is a Wired network?</vt:lpstr>
      <vt:lpstr>Networks</vt:lpstr>
      <vt:lpstr>Networks</vt:lpstr>
      <vt:lpstr>Networks</vt:lpstr>
      <vt:lpstr>A Wired network?</vt:lpstr>
      <vt:lpstr>Show a network using a Router and a server computer linking to three more computers</vt:lpstr>
      <vt:lpstr>Ethernet Hub and Router</vt:lpstr>
      <vt:lpstr>Networks</vt:lpstr>
      <vt:lpstr>Speed the  internet is brought into you home  </vt:lpstr>
      <vt:lpstr>Networks</vt:lpstr>
      <vt:lpstr>What is a Mobile network?</vt:lpstr>
      <vt:lpstr>Network hardware – what is a modem?</vt:lpstr>
      <vt:lpstr>Network hardware – what is a router?</vt:lpstr>
      <vt:lpstr>Network hardware – what is a hub?</vt:lpstr>
      <vt:lpstr>Network hardware – what is a switch?</vt:lpstr>
      <vt:lpstr>Network hardware – what is a bridge?</vt:lpstr>
      <vt:lpstr>Other Network Topologies  </vt:lpstr>
      <vt:lpstr>Other Network Topologies  </vt:lpstr>
      <vt:lpstr>Other Network Topologies  </vt:lpstr>
      <vt:lpstr>Other Network Topologies  </vt:lpstr>
      <vt:lpstr>Other Network Topologies  </vt:lpstr>
      <vt:lpstr>Other Network Topologies  </vt:lpstr>
      <vt:lpstr>Other Network Topologies  </vt:lpstr>
      <vt:lpstr>Other Network Topologies  </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dc:title>
  <dc:creator>Peter Faulks</dc:creator>
  <cp:lastModifiedBy>Peter Faulks</cp:lastModifiedBy>
  <cp:revision>96</cp:revision>
  <dcterms:created xsi:type="dcterms:W3CDTF">2022-05-14T23:57:49Z</dcterms:created>
  <dcterms:modified xsi:type="dcterms:W3CDTF">2022-10-04T04:30:27Z</dcterms:modified>
</cp:coreProperties>
</file>